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19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9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0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20.xml" ContentType="application/vnd.openxmlformats-officedocument.presentationml.notesSlide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1"/>
  </p:notesMasterIdLst>
  <p:sldIdLst>
    <p:sldId id="257" r:id="rId3"/>
    <p:sldId id="742" r:id="rId4"/>
    <p:sldId id="745" r:id="rId5"/>
    <p:sldId id="746" r:id="rId6"/>
    <p:sldId id="747" r:id="rId7"/>
    <p:sldId id="748" r:id="rId8"/>
    <p:sldId id="749" r:id="rId9"/>
    <p:sldId id="750" r:id="rId10"/>
    <p:sldId id="561" r:id="rId11"/>
    <p:sldId id="562" r:id="rId12"/>
    <p:sldId id="446" r:id="rId13"/>
    <p:sldId id="819" r:id="rId14"/>
    <p:sldId id="839" r:id="rId15"/>
    <p:sldId id="522" r:id="rId16"/>
    <p:sldId id="838" r:id="rId17"/>
    <p:sldId id="731" r:id="rId18"/>
    <p:sldId id="751" r:id="rId19"/>
    <p:sldId id="739" r:id="rId20"/>
    <p:sldId id="734" r:id="rId21"/>
    <p:sldId id="733" r:id="rId22"/>
    <p:sldId id="728" r:id="rId23"/>
    <p:sldId id="629" r:id="rId24"/>
    <p:sldId id="630" r:id="rId25"/>
    <p:sldId id="631" r:id="rId26"/>
    <p:sldId id="735" r:id="rId27"/>
    <p:sldId id="560" r:id="rId28"/>
    <p:sldId id="736" r:id="rId29"/>
    <p:sldId id="73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219"/>
    <a:srgbClr val="C9171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44" autoAdjust="0"/>
    <p:restoredTop sz="92393" autoAdjust="0"/>
  </p:normalViewPr>
  <p:slideViewPr>
    <p:cSldViewPr snapToGrid="0">
      <p:cViewPr>
        <p:scale>
          <a:sx n="90" d="100"/>
          <a:sy n="90" d="100"/>
        </p:scale>
        <p:origin x="324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75763249041987"/>
          <c:y val="1.7852252230301551E-2"/>
          <c:w val="0.76214035176455452"/>
          <c:h val="0.967270870911113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22-434A-8513-CEBB63BD4A9D}"/>
              </c:ext>
            </c:extLst>
          </c:dPt>
          <c:dPt>
            <c:idx val="1"/>
            <c:bubble3D val="0"/>
            <c:spPr>
              <a:solidFill>
                <a:srgbClr val="E845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22-434A-8513-CEBB63BD4A9D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22-434A-8513-CEBB63BD4A9D}"/>
              </c:ext>
            </c:extLst>
          </c:dPt>
          <c:dPt>
            <c:idx val="3"/>
            <c:bubble3D val="0"/>
            <c:spPr>
              <a:solidFill>
                <a:srgbClr val="FF99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22-434A-8513-CEBB63BD4A9D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F22-434A-8513-CEBB63BD4A9D}"/>
              </c:ext>
            </c:extLst>
          </c:dPt>
          <c:dPt>
            <c:idx val="5"/>
            <c:bubble3D val="0"/>
            <c:spPr>
              <a:solidFill>
                <a:srgbClr val="D1D1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F22-434A-8513-CEBB63BD4A9D}"/>
              </c:ext>
            </c:extLst>
          </c:dPt>
          <c:dPt>
            <c:idx val="6"/>
            <c:bubble3D val="0"/>
            <c:spPr>
              <a:solidFill>
                <a:srgbClr val="4EB9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F22-434A-8513-CEBB63BD4A9D}"/>
              </c:ext>
            </c:extLst>
          </c:dPt>
          <c:dPt>
            <c:idx val="7"/>
            <c:bubble3D val="0"/>
            <c:spPr>
              <a:solidFill>
                <a:srgbClr val="4D8D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F22-434A-8513-CEBB63BD4A9D}"/>
              </c:ext>
            </c:extLst>
          </c:dPt>
          <c:dPt>
            <c:idx val="8"/>
            <c:bubble3D val="0"/>
            <c:spPr>
              <a:solidFill>
                <a:srgbClr val="3558E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22-434A-8513-CEBB63BD4A9D}"/>
              </c:ext>
            </c:extLst>
          </c:dPt>
          <c:dPt>
            <c:idx val="9"/>
            <c:bubble3D val="0"/>
            <c:spPr>
              <a:solidFill>
                <a:srgbClr val="0050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F22-434A-8513-CEBB63BD4A9D}"/>
              </c:ext>
            </c:extLst>
          </c:dPt>
          <c:dPt>
            <c:idx val="10"/>
            <c:bubble3D val="0"/>
            <c:spPr>
              <a:solidFill>
                <a:srgbClr val="002D4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F22-434A-8513-CEBB63BD4A9D}"/>
              </c:ext>
            </c:extLst>
          </c:dPt>
          <c:dPt>
            <c:idx val="1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22-434A-8513-CEBB63BD4A9D}"/>
              </c:ext>
            </c:extLst>
          </c:dPt>
          <c:dPt>
            <c:idx val="1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F22-434A-8513-CEBB63BD4A9D}"/>
              </c:ext>
            </c:extLst>
          </c:dPt>
          <c:dPt>
            <c:idx val="1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22-434A-8513-CEBB63BD4A9D}"/>
              </c:ext>
            </c:extLst>
          </c:dPt>
          <c:dPt>
            <c:idx val="1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F22-434A-8513-CEBB63BD4A9D}"/>
              </c:ext>
            </c:extLst>
          </c:dPt>
          <c:cat>
            <c:strRef>
              <c:f>Sheet1!$A$2:$A$16</c:f>
              <c:strCache>
                <c:ptCount val="15"/>
                <c:pt idx="0">
                  <c:v>Early Morning Bite</c:v>
                </c:pt>
                <c:pt idx="1">
                  <c:v>Breakfast For One</c:v>
                </c:pt>
                <c:pt idx="2">
                  <c:v>Family Breakfast</c:v>
                </c:pt>
                <c:pt idx="3">
                  <c:v>Breakfast @ Work / School</c:v>
                </c:pt>
                <c:pt idx="4">
                  <c:v>Mid Morning Snack</c:v>
                </c:pt>
                <c:pt idx="5">
                  <c:v>Lunch</c:v>
                </c:pt>
                <c:pt idx="6">
                  <c:v>Lunch Alternative</c:v>
                </c:pt>
                <c:pt idx="7">
                  <c:v>Afternoon Snack</c:v>
                </c:pt>
                <c:pt idx="8">
                  <c:v>After Work / School Bite</c:v>
                </c:pt>
                <c:pt idx="9">
                  <c:v>Dinner</c:v>
                </c:pt>
                <c:pt idx="10">
                  <c:v>Dinner Alternative</c:v>
                </c:pt>
                <c:pt idx="11">
                  <c:v>Evening Me</c:v>
                </c:pt>
                <c:pt idx="12">
                  <c:v>Evening We</c:v>
                </c:pt>
                <c:pt idx="13">
                  <c:v>Bedtime / Late Night Snack</c:v>
                </c:pt>
                <c:pt idx="14">
                  <c:v>REST</c:v>
                </c:pt>
              </c:strCache>
            </c:strRef>
          </c:cat>
          <c:val>
            <c:numRef>
              <c:f>Sheet1!$B$2:$B$16</c:f>
              <c:numCache>
                <c:formatCode>0.0%</c:formatCode>
                <c:ptCount val="15"/>
                <c:pt idx="0">
                  <c:v>1.4999999999999999E-2</c:v>
                </c:pt>
                <c:pt idx="1">
                  <c:v>4.4999999999999998E-2</c:v>
                </c:pt>
                <c:pt idx="2">
                  <c:v>4.4999999999999998E-2</c:v>
                </c:pt>
                <c:pt idx="3">
                  <c:v>0.01</c:v>
                </c:pt>
                <c:pt idx="4">
                  <c:v>2.5000000000000001E-2</c:v>
                </c:pt>
                <c:pt idx="5">
                  <c:v>7.4999999999999997E-2</c:v>
                </c:pt>
                <c:pt idx="6">
                  <c:v>2.5000000000000001E-2</c:v>
                </c:pt>
                <c:pt idx="7">
                  <c:v>0.04</c:v>
                </c:pt>
                <c:pt idx="8">
                  <c:v>2.5000000000000001E-2</c:v>
                </c:pt>
                <c:pt idx="9">
                  <c:v>0.09</c:v>
                </c:pt>
                <c:pt idx="10">
                  <c:v>1.4999999999999999E-2</c:v>
                </c:pt>
                <c:pt idx="11">
                  <c:v>0.02</c:v>
                </c:pt>
                <c:pt idx="12">
                  <c:v>2.5000000000000001E-2</c:v>
                </c:pt>
                <c:pt idx="13">
                  <c:v>0.04</c:v>
                </c:pt>
                <c:pt idx="1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22-434A-8513-CEBB63BD4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86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0-48CC-8A05-24F66E7D225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0-48CC-8A05-24F66E7D22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90-48CC-8A05-24F66E7D2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6A-41C0-A0A2-E0BFD478B3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E6A-41C0-A0A2-E0BFD478B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B3-43E9-AADF-849A186529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B3-43E9-AADF-849A18652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C9-43D5-B703-03366479C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FC9-43D5-B703-03366479C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CD-4326-932B-5DEC2245C4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CD-4326-932B-5DEC2245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9-48D5-A78E-53246E4D5B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B9-48D5-A78E-53246E4D5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40-4E65-9C46-4E591E80CD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40-4E65-9C46-4E591E80C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AD-40EB-B927-8EA7DC4C757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AD-40EB-B927-8EA7DC4C75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AD-40EB-B927-8EA7DC4C7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bg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7.9158183550058395E-2"/>
          <c:w val="1"/>
          <c:h val="0.8938337513429119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Early Morning Bite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0.03</c:v>
                </c:pt>
                <c:pt idx="1">
                  <c:v>0.04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2F-F842-9CF5-50CAB1B229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Breakfast for One</c:v>
                </c:pt>
              </c:strCache>
            </c:strRef>
          </c:tx>
          <c:spPr>
            <a:solidFill>
              <a:srgbClr val="E8451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3"/>
              <c:layout>
                <c:manualLayout>
                  <c:x val="4.19883014641023E-3"/>
                  <c:y val="-7.1160770969677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0.09</c:v>
                </c:pt>
                <c:pt idx="1">
                  <c:v>0.11</c:v>
                </c:pt>
                <c:pt idx="2">
                  <c:v>0.08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2F-F842-9CF5-50CAB1B229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Family Breakfast</c:v>
                </c:pt>
              </c:strCache>
            </c:strRef>
          </c:tx>
          <c:spPr>
            <a:solidFill>
              <a:srgbClr val="FF66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0.09</c:v>
                </c:pt>
                <c:pt idx="1">
                  <c:v>0.08</c:v>
                </c:pt>
                <c:pt idx="2">
                  <c:v>0.1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72F-F842-9CF5-50CAB1B229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Breakfast at Work/School</c:v>
                </c:pt>
              </c:strCache>
            </c:strRef>
          </c:tx>
          <c:spPr>
            <a:solidFill>
              <a:srgbClr val="FF993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0.02</c:v>
                </c:pt>
                <c:pt idx="1">
                  <c:v>0.02</c:v>
                </c:pt>
                <c:pt idx="2">
                  <c:v>0.01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2F-F842-9CF5-50CAB1B229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Mid Morning Snack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8.397660292820470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72F-F842-9CF5-50CAB1B229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Lunch</c:v>
                </c:pt>
              </c:strCache>
            </c:strRef>
          </c:tx>
          <c:spPr>
            <a:solidFill>
              <a:srgbClr val="D1D10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Sheet1!$G$2:$G$5</c:f>
              <c:numCache>
                <c:formatCode>0%</c:formatCode>
                <c:ptCount val="4"/>
                <c:pt idx="0">
                  <c:v>0.15</c:v>
                </c:pt>
                <c:pt idx="1">
                  <c:v>0.15</c:v>
                </c:pt>
                <c:pt idx="2">
                  <c:v>0.15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72F-F842-9CF5-50CAB1B2292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Lunch Alternative</c:v>
                </c:pt>
              </c:strCache>
            </c:strRef>
          </c:tx>
          <c:spPr>
            <a:solidFill>
              <a:srgbClr val="4EB9D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Sheet1!$H$2:$H$5</c:f>
              <c:numCache>
                <c:formatCode>0%</c:formatCode>
                <c:ptCount val="4"/>
                <c:pt idx="0">
                  <c:v>0.05</c:v>
                </c:pt>
                <c:pt idx="1">
                  <c:v>0.06</c:v>
                </c:pt>
                <c:pt idx="2">
                  <c:v>0.04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72F-F842-9CF5-50CAB1B2292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Afternoon Snack</c:v>
                </c:pt>
              </c:strCache>
            </c:strRef>
          </c:tx>
          <c:spPr>
            <a:solidFill>
              <a:srgbClr val="4D8DD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Sheet1!$I$2:$I$5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72F-F842-9CF5-50CAB1B2292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After Work/School Bite</c:v>
                </c:pt>
              </c:strCache>
            </c:strRef>
          </c:tx>
          <c:spPr>
            <a:solidFill>
              <a:srgbClr val="3558EB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Sheet1!$J$2:$J$5</c:f>
              <c:numCache>
                <c:formatCode>0%</c:formatCode>
                <c:ptCount val="4"/>
                <c:pt idx="0">
                  <c:v>0.05</c:v>
                </c:pt>
                <c:pt idx="1">
                  <c:v>0.03</c:v>
                </c:pt>
                <c:pt idx="2">
                  <c:v>0.08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72F-F842-9CF5-50CAB1B2292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Dinner</c:v>
                </c:pt>
              </c:strCache>
            </c:strRef>
          </c:tx>
          <c:spPr>
            <a:solidFill>
              <a:srgbClr val="005086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Sheet1!$K$2:$K$5</c:f>
              <c:numCache>
                <c:formatCode>0%</c:formatCode>
                <c:ptCount val="4"/>
                <c:pt idx="0">
                  <c:v>0.19</c:v>
                </c:pt>
                <c:pt idx="1">
                  <c:v>0.19</c:v>
                </c:pt>
                <c:pt idx="2">
                  <c:v>0.19</c:v>
                </c:pt>
                <c:pt idx="3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72F-F842-9CF5-50CAB1B2292B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Dinner Alternative</c:v>
                </c:pt>
              </c:strCache>
            </c:strRef>
          </c:tx>
          <c:spPr>
            <a:solidFill>
              <a:srgbClr val="002D4C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2982452196153503E-3"/>
                  <c:y val="1.86778579432431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72F-F842-9CF5-50CAB1B2292B}"/>
                </c:ext>
              </c:extLst>
            </c:dLbl>
            <c:dLbl>
              <c:idx val="1"/>
              <c:layout>
                <c:manualLayout>
                  <c:x val="-1.04970753660256E-2"/>
                  <c:y val="1.86778579410687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72F-F842-9CF5-50CAB1B2292B}"/>
                </c:ext>
              </c:extLst>
            </c:dLbl>
            <c:dLbl>
              <c:idx val="2"/>
              <c:layout>
                <c:manualLayout>
                  <c:x val="-1.2596490439230799E-2"/>
                  <c:y val="1.86778579497663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Sheet1!$L$2:$L$5</c:f>
              <c:numCache>
                <c:formatCode>0%</c:formatCode>
                <c:ptCount val="4"/>
                <c:pt idx="0">
                  <c:v>0.03</c:v>
                </c:pt>
                <c:pt idx="1">
                  <c:v>0.03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72F-F842-9CF5-50CAB1B2292B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Evening Me</c:v>
                </c:pt>
              </c:strCache>
            </c:strRef>
          </c:tx>
          <c:spPr>
            <a:solidFill>
              <a:srgbClr val="40404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Sheet1!$M$2:$M$5</c:f>
              <c:numCache>
                <c:formatCode>0%</c:formatCode>
                <c:ptCount val="4"/>
                <c:pt idx="0">
                  <c:v>0.04</c:v>
                </c:pt>
                <c:pt idx="1">
                  <c:v>0.04</c:v>
                </c:pt>
                <c:pt idx="2">
                  <c:v>0.04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72F-F842-9CF5-50CAB1B2292B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Evening We</c:v>
                </c:pt>
              </c:strCache>
            </c:strRef>
          </c:tx>
          <c:spPr>
            <a:solidFill>
              <a:srgbClr val="7F7F7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Sheet1!$N$2:$N$5</c:f>
              <c:numCache>
                <c:formatCode>0%</c:formatCode>
                <c:ptCount val="4"/>
                <c:pt idx="0">
                  <c:v>0.05</c:v>
                </c:pt>
                <c:pt idx="1">
                  <c:v>0.04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2F-F842-9CF5-50CAB1B2292B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Bedtime/Late Night Snack</c:v>
                </c:pt>
              </c:strCache>
            </c:strRef>
          </c:tx>
          <c:spPr>
            <a:solidFill>
              <a:srgbClr val="BFBFB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Sheet1!$O$2:$O$5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0.09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872F-F842-9CF5-50CAB1B22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5"/>
        <c:overlap val="100"/>
        <c:axId val="192397712"/>
        <c:axId val="192401680"/>
      </c:barChart>
      <c:catAx>
        <c:axId val="19239771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2401680"/>
        <c:crosses val="autoZero"/>
        <c:auto val="1"/>
        <c:lblAlgn val="ctr"/>
        <c:lblOffset val="100"/>
        <c:noMultiLvlLbl val="0"/>
      </c:catAx>
      <c:valAx>
        <c:axId val="192401680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19239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49-1747-8C7C-C03605FD000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149-1747-8C7C-C03605FD000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49-1747-8C7C-C03605FD000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149-1747-8C7C-C03605FD000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49-1747-8C7C-C03605FD000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149-1747-8C7C-C03605FD000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49-1747-8C7C-C03605FD000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149-1747-8C7C-C03605FD000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149-1747-8C7C-C03605FD000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149-1747-8C7C-C03605FD000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149-1747-8C7C-C03605FD000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E149-1747-8C7C-C03605FD000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149-1747-8C7C-C03605FD000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E149-1747-8C7C-C03605FD000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49-1747-8C7C-C03605FD00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49-1747-8C7C-C03605FD0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D1-4A1C-B208-8278231609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D1-4A1C-B208-8278231609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D1-4A1C-B208-8278231609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D1-4A1C-B208-8278231609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D1-4A1C-B208-8278231609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D1-4A1C-B208-8278231609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D1-4A1C-B208-8278231609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5D1-4A1C-B208-8278231609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D1-4A1C-B208-8278231609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5D1-4A1C-B208-8278231609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D1-4A1C-B208-8278231609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5D1-4A1C-B208-8278231609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5D1-4A1C-B208-8278231609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5D1-4A1C-B208-8278231609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65D1-4A1C-B208-827823160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5D1-4A1C-B208-827823160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D2-4C0B-BD29-54C65D5FDA7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D2-4C0B-BD29-54C65D5FDA7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D2-4C0B-BD29-54C65D5FDA7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D2-4C0B-BD29-54C65D5FDA7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D2-4C0B-BD29-54C65D5FDA73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3D2-4C0B-BD29-54C65D5FDA73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3D2-4C0B-BD29-54C65D5FDA73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3D2-4C0B-BD29-54C65D5FDA73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3D2-4C0B-BD29-54C65D5FDA73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3D2-4C0B-BD29-54C65D5FDA73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3D2-4C0B-BD29-54C65D5FDA73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3D2-4C0B-BD29-54C65D5FDA73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3D2-4C0B-BD29-54C65D5FDA73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3D2-4C0B-BD29-54C65D5FDA73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3D2-4C0B-BD29-54C65D5FDA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A3D2-4C0B-BD29-54C65D5FD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C5-4FA4-9BA6-3EE3177285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C5-4FA4-9BA6-3EE3177285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C5-4FA4-9BA6-3EE3177285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C5-4FA4-9BA6-3EE3177285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C5-4FA4-9BA6-3EE3177285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C5-4FA4-9BA6-3EE3177285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C5-4FA4-9BA6-3EE3177285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C5-4FA4-9BA6-3EE3177285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AC5-4FA4-9BA6-3EE3177285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AC5-4FA4-9BA6-3EE3177285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AC5-4FA4-9BA6-3EE3177285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AC5-4FA4-9BA6-3EE3177285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AC5-4FA4-9BA6-3EE3177285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AC5-4FA4-9BA6-3EE3177285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7AC5-4FA4-9BA6-3EE317728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0.31999999999999995</c:v>
                </c:pt>
                <c:pt idx="1">
                  <c:v>6.0000000000000053E-2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0.41000000000000003</c:v>
                </c:pt>
                <c:pt idx="7">
                  <c:v>0.31999999999999995</c:v>
                </c:pt>
                <c:pt idx="8">
                  <c:v>0.28000000000000003</c:v>
                </c:pt>
                <c:pt idx="9">
                  <c:v>0.15000000000000002</c:v>
                </c:pt>
                <c:pt idx="10">
                  <c:v>0.28000000000000003</c:v>
                </c:pt>
                <c:pt idx="11">
                  <c:v>6.0000000000000053E-2</c:v>
                </c:pt>
                <c:pt idx="12">
                  <c:v>0.18000000000000005</c:v>
                </c:pt>
                <c:pt idx="13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7AC5-4FA4-9BA6-3EE317728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D7-AA43-BEA1-F3CBCBE953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D7-AA43-BEA1-F3CBCBE953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91703376"/>
        <c:axId val="291707040"/>
      </c:barChart>
      <c:catAx>
        <c:axId val="291703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1707040"/>
        <c:crosses val="autoZero"/>
        <c:auto val="1"/>
        <c:lblAlgn val="ctr"/>
        <c:lblOffset val="100"/>
        <c:noMultiLvlLbl val="0"/>
      </c:catAx>
      <c:valAx>
        <c:axId val="2917070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9170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993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97-D642-BAA7-50273ABF3B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97-D642-BAA7-50273ABF3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65528000"/>
        <c:axId val="365532048"/>
      </c:barChart>
      <c:catAx>
        <c:axId val="365528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5532048"/>
        <c:crosses val="autoZero"/>
        <c:auto val="1"/>
        <c:lblAlgn val="ctr"/>
        <c:lblOffset val="100"/>
        <c:noMultiLvlLbl val="0"/>
      </c:catAx>
      <c:valAx>
        <c:axId val="3655320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6552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482390697286717E-3"/>
          <c:y val="3.4302682053266469E-2"/>
          <c:w val="0.99175171404999796"/>
          <c:h val="0.956375981267565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Home</c:v>
                </c:pt>
                <c:pt idx="1">
                  <c:v>Work/School</c:v>
                </c:pt>
                <c:pt idx="2">
                  <c:v>On the Go</c:v>
                </c:pt>
                <c:pt idx="3">
                  <c:v>Food Service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0.68</c:v>
                </c:pt>
                <c:pt idx="1">
                  <c:v>0.16</c:v>
                </c:pt>
                <c:pt idx="2">
                  <c:v>0.05</c:v>
                </c:pt>
                <c:pt idx="3">
                  <c:v>0.03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3F-1D4E-982F-EEC07E19F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2"/>
        <c:axId val="365719104"/>
        <c:axId val="365723184"/>
      </c:barChart>
      <c:catAx>
        <c:axId val="36571910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365723184"/>
        <c:crosses val="autoZero"/>
        <c:auto val="1"/>
        <c:lblAlgn val="ctr"/>
        <c:lblOffset val="100"/>
        <c:noMultiLvlLbl val="0"/>
      </c:catAx>
      <c:valAx>
        <c:axId val="36572318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36571910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710164731721"/>
          <c:y val="3.3578976916436402E-2"/>
          <c:w val="0.75857967053655695"/>
          <c:h val="0.9345191075353459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gen z 4-12</c:v>
                </c:pt>
              </c:strCache>
            </c:strRef>
          </c:tx>
          <c:spPr>
            <a:solidFill>
              <a:srgbClr val="C01D0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This occasion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 xmlns:c16="http://schemas.microsoft.com/office/drawing/2014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0-D392-4FF1-A602-78E543D1AA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gen z 13-21</c:v>
                </c:pt>
              </c:strCache>
            </c:strRef>
          </c:tx>
          <c:spPr>
            <a:solidFill>
              <a:srgbClr val="E94517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This occasion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0.12</c:v>
                </c:pt>
              </c:numCache>
            </c:numRef>
          </c:val>
          <c:extLst xmlns:c16="http://schemas.microsoft.com/office/drawing/2014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1-D392-4FF1-A602-78E543D1AA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mill</c:v>
                </c:pt>
              </c:strCache>
            </c:strRef>
          </c:tx>
          <c:spPr>
            <a:solidFill>
              <a:srgbClr val="FF660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This occasion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0.37</c:v>
                </c:pt>
              </c:numCache>
            </c:numRef>
          </c:val>
          <c:extLst xmlns:c16="http://schemas.microsoft.com/office/drawing/2014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2-D392-4FF1-A602-78E543D1AA5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gen x</c:v>
                </c:pt>
              </c:strCache>
            </c:strRef>
          </c:tx>
          <c:spPr>
            <a:solidFill>
              <a:srgbClr val="FF993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This occasion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0.23</c:v>
                </c:pt>
              </c:numCache>
            </c:numRef>
          </c:val>
          <c:extLst xmlns:c16="http://schemas.microsoft.com/office/drawing/2014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3-D392-4FF1-A602-78E543D1AA5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boomer</c:v>
                </c:pt>
              </c:strCache>
            </c:strRef>
          </c:tx>
          <c:spPr>
            <a:solidFill>
              <a:srgbClr val="FFC024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This occasion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0.22</c:v>
                </c:pt>
              </c:numCache>
            </c:numRef>
          </c:val>
          <c:extLst xmlns:c16="http://schemas.microsoft.com/office/drawing/2014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4-D392-4FF1-A602-78E543D1AA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8"/>
        <c:overlap val="100"/>
        <c:axId val="365850816"/>
        <c:axId val="365854848"/>
      </c:barChart>
      <c:catAx>
        <c:axId val="36585081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65854848"/>
        <c:crosses val="autoZero"/>
        <c:auto val="1"/>
        <c:lblAlgn val="ctr"/>
        <c:lblOffset val="100"/>
        <c:noMultiLvlLbl val="0"/>
      </c:catAx>
      <c:valAx>
        <c:axId val="365854848"/>
        <c:scaling>
          <c:orientation val="maxMin"/>
        </c:scaling>
        <c:delete val="1"/>
        <c:axPos val="l"/>
        <c:numFmt formatCode="0%" sourceLinked="1"/>
        <c:majorTickMark val="out"/>
        <c:minorTickMark val="none"/>
        <c:tickLblPos val="nextTo"/>
        <c:crossAx val="365850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10822669973397E-3"/>
          <c:y val="3.1927494113099399E-2"/>
          <c:w val="0.97690117143422395"/>
          <c:h val="0.93247166514550694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C234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C23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9B-4C68-A541-52B980BAE06D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9B-4C68-A541-52B980BAE0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DDDDD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DD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E9B-4C68-A541-52B980BAE06D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0.41000000000000003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9B-4C68-A541-52B980BAE06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100"/>
        <c:axId val="497633376"/>
        <c:axId val="192386016"/>
      </c:barChart>
      <c:catAx>
        <c:axId val="497633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2386016"/>
        <c:crosses val="autoZero"/>
        <c:auto val="1"/>
        <c:lblAlgn val="ctr"/>
        <c:lblOffset val="100"/>
        <c:noMultiLvlLbl val="0"/>
      </c:catAx>
      <c:valAx>
        <c:axId val="19238601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49763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10822669973397E-3"/>
          <c:y val="3.1927494113099399E-2"/>
          <c:w val="0.97690117143422395"/>
          <c:h val="0.93247166514550694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993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993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9B-4C68-A541-52B980BAE06D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9B-4C68-A541-52B980BAE0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DDDDD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DD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E9B-4C68-A541-52B980BAE06D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9B-4C68-A541-52B980BAE06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100"/>
        <c:axId val="292369312"/>
        <c:axId val="292877184"/>
      </c:barChart>
      <c:catAx>
        <c:axId val="292369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2877184"/>
        <c:crosses val="autoZero"/>
        <c:auto val="1"/>
        <c:lblAlgn val="ctr"/>
        <c:lblOffset val="100"/>
        <c:noMultiLvlLbl val="0"/>
      </c:catAx>
      <c:valAx>
        <c:axId val="29287718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9236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610822669973397E-3"/>
          <c:y val="3.1927494113099399E-2"/>
          <c:w val="0.97690117143422395"/>
          <c:h val="0.93247166514550694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660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660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9B-4C68-A541-52B980BAE06D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9B-4C68-A541-52B980BAE0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DD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E9B-4C68-A541-52B980BAE06D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9B-4C68-A541-52B980BAE06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100"/>
        <c:axId val="290148480"/>
        <c:axId val="290152608"/>
      </c:barChart>
      <c:catAx>
        <c:axId val="290148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0152608"/>
        <c:crosses val="autoZero"/>
        <c:auto val="1"/>
        <c:lblAlgn val="ctr"/>
        <c:lblOffset val="100"/>
        <c:noMultiLvlLbl val="0"/>
      </c:catAx>
      <c:valAx>
        <c:axId val="29015260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90148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481500040456398E-3"/>
          <c:y val="0"/>
          <c:w val="0.99175188393531699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Ocassion</c:v>
                </c:pt>
              </c:strCache>
            </c:strRef>
          </c:tx>
          <c:spPr>
            <a:solidFill>
              <a:srgbClr val="DA2348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Meal Time</c:v>
                </c:pt>
                <c:pt idx="1">
                  <c:v>Pleasure</c:v>
                </c:pt>
                <c:pt idx="2">
                  <c:v>Social</c:v>
                </c:pt>
                <c:pt idx="3">
                  <c:v>Convenience</c:v>
                </c:pt>
                <c:pt idx="4">
                  <c:v>Nourishment</c:v>
                </c:pt>
                <c:pt idx="5">
                  <c:v>Grazing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0.19</c:v>
                </c:pt>
                <c:pt idx="1">
                  <c:v>0.32</c:v>
                </c:pt>
                <c:pt idx="2">
                  <c:v>0.05</c:v>
                </c:pt>
                <c:pt idx="3">
                  <c:v>0.49</c:v>
                </c:pt>
                <c:pt idx="4">
                  <c:v>0.31</c:v>
                </c:pt>
                <c:pt idx="5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33-3346-8777-2E4E540C88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"/>
            <c:spPr>
              <a:noFill/>
              <a:ln w="25400" cap="flat" cmpd="sng" algn="ctr">
                <a:solidFill>
                  <a:srgbClr val="BFBFC0"/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Meal Time</c:v>
                </c:pt>
                <c:pt idx="1">
                  <c:v>Pleasure</c:v>
                </c:pt>
                <c:pt idx="2">
                  <c:v>Social</c:v>
                </c:pt>
                <c:pt idx="3">
                  <c:v>Convenience</c:v>
                </c:pt>
                <c:pt idx="4">
                  <c:v>Nourishment</c:v>
                </c:pt>
                <c:pt idx="5">
                  <c:v>Grazing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0.49</c:v>
                </c:pt>
                <c:pt idx="1">
                  <c:v>0.28999999999999998</c:v>
                </c:pt>
                <c:pt idx="2">
                  <c:v>0.09</c:v>
                </c:pt>
                <c:pt idx="3">
                  <c:v>0.36</c:v>
                </c:pt>
                <c:pt idx="4">
                  <c:v>0.24</c:v>
                </c:pt>
                <c:pt idx="5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33-3346-8777-2E4E540C8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0128784"/>
        <c:axId val="211047392"/>
      </c:barChart>
      <c:catAx>
        <c:axId val="29012878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11047392"/>
        <c:crosses val="autoZero"/>
        <c:auto val="1"/>
        <c:lblAlgn val="ctr"/>
        <c:lblOffset val="100"/>
        <c:noMultiLvlLbl val="0"/>
      </c:catAx>
      <c:valAx>
        <c:axId val="211047392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29012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937579267351599E-2"/>
          <c:y val="1.58347599163625E-2"/>
          <c:w val="0.86859458286639701"/>
          <c:h val="0.968330480167274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When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B134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97-1646-86DB-16C9BCDD68B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97-1646-86DB-16C9BCDD68BA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total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0.51</c:v>
                </c:pt>
                <c:pt idx="1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97-1646-86DB-16C9BCDD6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529929539106398E-2"/>
          <c:y val="0"/>
          <c:w val="0.93294014092178701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When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993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43-4653-ACB6-1C61719E47E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43-4653-ACB6-1C61719E47ED}"/>
              </c:ext>
            </c:extLst>
          </c:dPt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total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0.49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43-4653-ACB6-1C61719E4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529929539106398E-2"/>
          <c:y val="0"/>
          <c:w val="0.93294014092178701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When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B134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14-416D-A2A1-BEF15982BB9B}"/>
              </c:ext>
            </c:extLst>
          </c:dPt>
          <c:dPt>
            <c:idx val="1"/>
            <c:bubble3D val="0"/>
            <c:spPr>
              <a:solidFill>
                <a:srgbClr val="FF993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14-416D-A2A1-BEF15982BB9B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14-416D-A2A1-BEF15982BB9B}"/>
              </c:ext>
            </c:extLst>
          </c:dPt>
          <c:cat>
            <c:strRef>
              <c:f>Sheet1!$A$2:$A$4</c:f>
              <c:strCache>
                <c:ptCount val="3"/>
                <c:pt idx="0">
                  <c:v>Before breakfast</c:v>
                </c:pt>
                <c:pt idx="1">
                  <c:v>Instead of breakfast</c:v>
                </c:pt>
                <c:pt idx="2">
                  <c:v>Breakfast or with breakfast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</c:v>
                </c:pt>
                <c:pt idx="1">
                  <c:v>0.25</c:v>
                </c:pt>
                <c:pt idx="2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14-416D-A2A1-BEF15982B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6874997116449491E-3"/>
          <c:w val="0.99687499999999996"/>
          <c:h val="0.990625000576710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F5-D94F-9BD3-813D2AD28F5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F5-D94F-9BD3-813D2AD28F5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F5-D94F-9BD3-813D2AD28F5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F5-D94F-9BD3-813D2AD28F5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EF5-D94F-9BD3-813D2AD28F53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0.22</c:v>
                </c:pt>
                <c:pt idx="1">
                  <c:v>0.17</c:v>
                </c:pt>
                <c:pt idx="2">
                  <c:v>0.15</c:v>
                </c:pt>
                <c:pt idx="3">
                  <c:v>0.11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F5-D94F-9BD3-813D2AD28F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0.78</c:v>
                </c:pt>
                <c:pt idx="1">
                  <c:v>0.83</c:v>
                </c:pt>
                <c:pt idx="2">
                  <c:v>0.85</c:v>
                </c:pt>
                <c:pt idx="3">
                  <c:v>0.89</c:v>
                </c:pt>
                <c:pt idx="4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F5-D94F-9BD3-813D2AD28F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3"/>
        <c:overlap val="100"/>
        <c:axId val="1042712639"/>
        <c:axId val="1042719183"/>
      </c:barChart>
      <c:catAx>
        <c:axId val="1042712639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42719183"/>
        <c:crosses val="autoZero"/>
        <c:auto val="1"/>
        <c:lblAlgn val="ctr"/>
        <c:lblOffset val="100"/>
        <c:noMultiLvlLbl val="0"/>
      </c:catAx>
      <c:valAx>
        <c:axId val="1042719183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0427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6874997116449491E-3"/>
          <c:w val="0.99687499999999996"/>
          <c:h val="0.990625000576710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F5-D94F-9BD3-813D2AD28F5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F5-D94F-9BD3-813D2AD28F5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F5-D94F-9BD3-813D2AD28F5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F5-D94F-9BD3-813D2AD28F5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EF5-D94F-9BD3-813D2AD28F53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0.02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F5-D94F-9BD3-813D2AD28F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0.98</c:v>
                </c:pt>
                <c:pt idx="1">
                  <c:v>0.99</c:v>
                </c:pt>
                <c:pt idx="2">
                  <c:v>0.99</c:v>
                </c:pt>
                <c:pt idx="3">
                  <c:v>0.99</c:v>
                </c:pt>
                <c:pt idx="4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F5-D94F-9BD3-813D2AD28F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7"/>
        <c:overlap val="100"/>
        <c:axId val="1042712639"/>
        <c:axId val="1042719183"/>
      </c:barChart>
      <c:catAx>
        <c:axId val="1042712639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42719183"/>
        <c:crosses val="autoZero"/>
        <c:auto val="1"/>
        <c:lblAlgn val="ctr"/>
        <c:lblOffset val="100"/>
        <c:noMultiLvlLbl val="0"/>
      </c:catAx>
      <c:valAx>
        <c:axId val="1042719183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0427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5555844221533"/>
          <c:y val="6.2499749568255679E-2"/>
          <c:w val="0.72624778423316649"/>
          <c:h val="0.9040792039762264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190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C00000"/>
              </a:solidFill>
              <a:ln w="12700">
                <a:solidFill>
                  <a:schemeClr val="bg1"/>
                </a:solidFill>
              </a:ln>
              <a:effectLst/>
            </c:spPr>
            <c:extLst xmlns:mc="http://schemas.openxmlformats.org/markup-compatibility/2006" xmlns:c14="http://schemas.microsoft.com/office/drawing/2007/8/2/chart" xmlns:c16="http://schemas.microsoft.com/office/drawing/2014/chart">
              <c:ext xmlns:c16="http://schemas.microsoft.com/office/drawing/2014/chart" uri="{C3380CC4-5D6E-409C-BE32-E72D297353CC}">
                <c16:uniqueId val="{00000001-9D14-BB4D-AB7A-87BA91882E1D}"/>
              </c:ext>
            </c:extLst>
          </c:dPt>
          <c:dPt>
            <c:idx val="1"/>
            <c:bubble3D val="0"/>
            <c:spPr>
              <a:solidFill>
                <a:srgbClr val="E84518"/>
              </a:solidFill>
              <a:ln w="12700">
                <a:solidFill>
                  <a:schemeClr val="bg1"/>
                </a:solidFill>
              </a:ln>
              <a:effectLst/>
            </c:spPr>
            <c:extLst xmlns:mc="http://schemas.openxmlformats.org/markup-compatibility/2006" xmlns:c14="http://schemas.microsoft.com/office/drawing/2007/8/2/chart" xmlns:c16="http://schemas.microsoft.com/office/drawing/2014/chart">
              <c:ext xmlns:c16="http://schemas.microsoft.com/office/drawing/2014/chart" uri="{C3380CC4-5D6E-409C-BE32-E72D297353CC}">
                <c16:uniqueId val="{00000003-9D14-BB4D-AB7A-87BA91882E1D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5-9D14-BB4D-AB7A-87BA91882E1D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6-9D14-BB4D-AB7A-87BA91882E1D}"/>
              </c:ext>
            </c:extLst>
          </c:dPt>
          <c:cat>
            <c:strRef>
              <c:f>Sheet1!$A$2:$A$5</c:f>
              <c:strCache>
                <c:ptCount val="4"/>
                <c:pt idx="0">
                  <c:v>Planned</c:v>
                </c:pt>
                <c:pt idx="1">
                  <c:v>Impulse</c:v>
                </c:pt>
                <c:pt idx="2">
                  <c:v>Planned</c:v>
                </c:pt>
                <c:pt idx="3">
                  <c:v>Impulse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0.51</c:v>
                </c:pt>
                <c:pt idx="1">
                  <c:v>0.49</c:v>
                </c:pt>
                <c:pt idx="2">
                  <c:v>0.51</c:v>
                </c:pt>
                <c:pt idx="3">
                  <c:v>0.49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>
            <c:ext xmlns:c16="http://schemas.microsoft.com/office/drawing/2014/chart" uri="{C3380CC4-5D6E-409C-BE32-E72D297353CC}">
              <c16:uniqueId val="{00000004-9D14-BB4D-AB7A-87BA91882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5555844221533"/>
          <c:y val="6.2499749568255679E-2"/>
          <c:w val="0.72624778423316649"/>
          <c:h val="0.9040792039762264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127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C00000"/>
              </a:solidFill>
              <a:ln w="12700">
                <a:solidFill>
                  <a:schemeClr val="bg1"/>
                </a:solidFill>
              </a:ln>
              <a:effectLst/>
            </c:spPr>
            <c:extLst xmlns:mc="http://schemas.openxmlformats.org/markup-compatibility/2006" xmlns:c14="http://schemas.microsoft.com/office/drawing/2007/8/2/chart" xmlns:c16="http://schemas.microsoft.com/office/drawing/2014/chart">
              <c:ext xmlns:c16="http://schemas.microsoft.com/office/drawing/2014/chart" uri="{C3380CC4-5D6E-409C-BE32-E72D297353CC}">
                <c16:uniqueId val="{00000001-F232-9D4E-A8B2-F037DF148618}"/>
              </c:ext>
            </c:extLst>
          </c:dPt>
          <c:dPt>
            <c:idx val="1"/>
            <c:bubble3D val="0"/>
            <c:spPr>
              <a:solidFill>
                <a:srgbClr val="E84518"/>
              </a:solidFill>
              <a:ln w="12700">
                <a:solidFill>
                  <a:schemeClr val="bg1"/>
                </a:solidFill>
              </a:ln>
              <a:effectLst/>
            </c:spPr>
            <c:extLst xmlns:mc="http://schemas.openxmlformats.org/markup-compatibility/2006" xmlns:c14="http://schemas.microsoft.com/office/drawing/2007/8/2/chart" xmlns:c16="http://schemas.microsoft.com/office/drawing/2014/chart">
              <c:ext xmlns:c16="http://schemas.microsoft.com/office/drawing/2014/chart" uri="{C3380CC4-5D6E-409C-BE32-E72D297353CC}">
                <c16:uniqueId val="{00000003-F232-9D4E-A8B2-F037DF148618}"/>
              </c:ext>
            </c:extLst>
          </c:dPt>
          <c:cat>
            <c:strRef>
              <c:f>Sheet1!$A$2:$A$3</c:f>
              <c:strCache>
                <c:ptCount val="2"/>
                <c:pt idx="0">
                  <c:v>self</c:v>
                </c:pt>
                <c:pt idx="1">
                  <c:v>other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0.71</c:v>
                </c:pt>
                <c:pt idx="1">
                  <c:v>0.28999999999999998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>
            <c:ext xmlns:c16="http://schemas.microsoft.com/office/drawing/2014/chart" uri="{C3380CC4-5D6E-409C-BE32-E72D297353CC}">
              <c16:uniqueId val="{00000004-F232-9D4E-A8B2-F037DF148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6874997116449491E-3"/>
          <c:w val="0.99687499999999996"/>
          <c:h val="0.99062500057671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F5-D94F-9BD3-813D2AD28F5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F5-D94F-9BD3-813D2AD28F5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F5-D94F-9BD3-813D2AD28F5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F5-D94F-9BD3-813D2AD28F5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EF5-D94F-9BD3-813D2AD28F53}"/>
              </c:ext>
            </c:extLst>
          </c:dPt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0.59</c:v>
                </c:pt>
                <c:pt idx="1">
                  <c:v>0.1</c:v>
                </c:pt>
                <c:pt idx="2">
                  <c:v>0.06</c:v>
                </c:pt>
                <c:pt idx="3">
                  <c:v>0.05</c:v>
                </c:pt>
                <c:pt idx="4">
                  <c:v>0.05</c:v>
                </c:pt>
                <c:pt idx="5">
                  <c:v>0.04</c:v>
                </c:pt>
                <c:pt idx="6">
                  <c:v>0.02</c:v>
                </c:pt>
                <c:pt idx="7">
                  <c:v>0.01</c:v>
                </c:pt>
                <c:pt idx="8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F5-D94F-9BD3-813D2AD28F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1042712639"/>
        <c:axId val="1042719183"/>
      </c:barChart>
      <c:catAx>
        <c:axId val="1042712639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42719183"/>
        <c:crosses val="autoZero"/>
        <c:auto val="1"/>
        <c:lblAlgn val="ctr"/>
        <c:lblOffset val="100"/>
        <c:noMultiLvlLbl val="0"/>
      </c:catAx>
      <c:valAx>
        <c:axId val="1042719183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0427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6874997116449491E-3"/>
          <c:w val="0.99034543938615649"/>
          <c:h val="0.995312583393086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F5-D94F-9BD3-813D2AD28F5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F5-D94F-9BD3-813D2AD28F5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F5-D94F-9BD3-813D2AD28F5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F5-D94F-9BD3-813D2AD28F5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EF5-D94F-9BD3-813D2AD28F53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0.22</c:v>
                </c:pt>
                <c:pt idx="1">
                  <c:v>0.33</c:v>
                </c:pt>
                <c:pt idx="2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F5-D94F-9BD3-813D2AD28F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axId val="1042712639"/>
        <c:axId val="1042719183"/>
      </c:barChart>
      <c:catAx>
        <c:axId val="1042712639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042719183"/>
        <c:crosses val="autoZero"/>
        <c:auto val="1"/>
        <c:lblAlgn val="ctr"/>
        <c:lblOffset val="100"/>
        <c:noMultiLvlLbl val="0"/>
      </c:catAx>
      <c:valAx>
        <c:axId val="1042719183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04271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60-444E-A392-4EE22D49A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60-444E-A392-4EE22D49A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481500040456398E-3"/>
          <c:y val="0"/>
          <c:w val="0.99175188393531699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Ocassion</c:v>
                </c:pt>
              </c:strCache>
            </c:strRef>
          </c:tx>
          <c:spPr>
            <a:solidFill>
              <a:srgbClr val="DA2348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6"/>
                <c:pt idx="0">
                  <c:v>Meal Time</c:v>
                </c:pt>
                <c:pt idx="1">
                  <c:v>Pleasure</c:v>
                </c:pt>
                <c:pt idx="2">
                  <c:v>Social</c:v>
                </c:pt>
                <c:pt idx="3">
                  <c:v>Convenience</c:v>
                </c:pt>
                <c:pt idx="4">
                  <c:v>Nourishment</c:v>
                </c:pt>
                <c:pt idx="5">
                  <c:v>Grazing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0.192047</c:v>
                </c:pt>
                <c:pt idx="1">
                  <c:v>0.190994</c:v>
                </c:pt>
                <c:pt idx="2">
                  <c:v>9.6550999999999998E-2</c:v>
                </c:pt>
                <c:pt idx="3">
                  <c:v>8.5403999999999994E-2</c:v>
                </c:pt>
                <c:pt idx="4">
                  <c:v>7.3203000000000004E-2</c:v>
                </c:pt>
                <c:pt idx="5">
                  <c:v>6.7102999999999996E-2</c:v>
                </c:pt>
                <c:pt idx="6">
                  <c:v>6.1003000000000002E-2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08-FE43-9CE5-9853201B2B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"/>
            <c:spPr>
              <a:noFill/>
              <a:ln w="25400" cap="flat" cmpd="sng" algn="ctr">
                <a:solidFill>
                  <a:srgbClr val="BFBFC0"/>
                </a:solidFill>
                <a:round/>
              </a:ln>
              <a:effectLst/>
            </c:spPr>
          </c:errBars>
          <c:cat>
            <c:strRef>
              <c:f>Sheet1!$A$2:$A$8</c:f>
              <c:strCache>
                <c:ptCount val="6"/>
                <c:pt idx="0">
                  <c:v>Meal Time</c:v>
                </c:pt>
                <c:pt idx="1">
                  <c:v>Pleasure</c:v>
                </c:pt>
                <c:pt idx="2">
                  <c:v>Social</c:v>
                </c:pt>
                <c:pt idx="3">
                  <c:v>Convenience</c:v>
                </c:pt>
                <c:pt idx="4">
                  <c:v>Nourishment</c:v>
                </c:pt>
                <c:pt idx="5">
                  <c:v>Grazing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0.29882399999999998</c:v>
                </c:pt>
                <c:pt idx="1">
                  <c:v>8.2685999999999996E-2</c:v>
                </c:pt>
                <c:pt idx="2">
                  <c:v>7.0075999999999999E-2</c:v>
                </c:pt>
                <c:pt idx="3">
                  <c:v>8.4600999999999996E-2</c:v>
                </c:pt>
                <c:pt idx="4">
                  <c:v>0.13481799999999999</c:v>
                </c:pt>
                <c:pt idx="5">
                  <c:v>4.1869000000000003E-2</c:v>
                </c:pt>
                <c:pt idx="6">
                  <c:v>4.5213999999999997E-2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08-FE43-9CE5-9853201B2B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0128784"/>
        <c:axId val="211047392"/>
      </c:barChart>
      <c:catAx>
        <c:axId val="29012878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11047392"/>
        <c:crosses val="autoZero"/>
        <c:auto val="1"/>
        <c:lblAlgn val="ctr"/>
        <c:lblOffset val="100"/>
        <c:noMultiLvlLbl val="0"/>
      </c:catAx>
      <c:valAx>
        <c:axId val="211047392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29012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124526830031197"/>
          <c:y val="0"/>
          <c:w val="0.73875473169968797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2F9-D84D-8440-A1286FB93945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F9-D84D-8440-A1286FB93945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2F9-D84D-8440-A1286FB93945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2F9-D84D-8440-A1286FB93945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2F9-D84D-8440-A1286FB93945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2F9-D84D-8440-A1286FB93945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2F9-D84D-8440-A1286FB93945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2F9-D84D-8440-A1286FB93945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2F9-D84D-8440-A1286FB93945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2F9-D84D-8440-A1286FB93945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2F9-D84D-8440-A1286FB93945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2F9-D84D-8440-A1286FB93945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2F9-D84D-8440-A1286FB93945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A2F9-D84D-8440-A1286FB939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/>
              <a:lstStyle/>
              <a:p>
                <a:pPr algn="l">
                  <a:defRPr sz="9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Kroger</c:v>
                </c:pt>
                <c:pt idx="1">
                  <c:v>Publix</c:v>
                </c:pt>
                <c:pt idx="2">
                  <c:v>Albertson's</c:v>
                </c:pt>
                <c:pt idx="3">
                  <c:v>HEB</c:v>
                </c:pt>
                <c:pt idx="4">
                  <c:v>Food Lion</c:v>
                </c:pt>
                <c:pt idx="5">
                  <c:v>Whole Foods</c:v>
                </c:pt>
                <c:pt idx="6">
                  <c:v>Jewel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7.0000000000000007E-2</c:v>
                </c:pt>
                <c:pt idx="1">
                  <c:v>0.05</c:v>
                </c:pt>
                <c:pt idx="2">
                  <c:v>0.04</c:v>
                </c:pt>
                <c:pt idx="3">
                  <c:v>0.04</c:v>
                </c:pt>
                <c:pt idx="4">
                  <c:v>0.03</c:v>
                </c:pt>
                <c:pt idx="5">
                  <c:v>0.03</c:v>
                </c:pt>
                <c:pt idx="6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2F9-D84D-8440-A1286FB939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84"/>
        <c:axId val="362989920"/>
        <c:axId val="362994704"/>
      </c:barChart>
      <c:catAx>
        <c:axId val="36298992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362994704"/>
        <c:crosses val="autoZero"/>
        <c:auto val="1"/>
        <c:lblAlgn val="ctr"/>
        <c:lblOffset val="100"/>
        <c:noMultiLvlLbl val="0"/>
      </c:catAx>
      <c:valAx>
        <c:axId val="36299470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36298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264550847884"/>
          <c:y val="0"/>
          <c:w val="0.73735449152115995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2F9-D84D-8440-A1286FB93945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F9-D84D-8440-A1286FB93945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2F9-D84D-8440-A1286FB93945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2F9-D84D-8440-A1286FB93945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2F9-D84D-8440-A1286FB93945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2F9-D84D-8440-A1286FB93945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2F9-D84D-8440-A1286FB93945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2F9-D84D-8440-A1286FB93945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2F9-D84D-8440-A1286FB93945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2F9-D84D-8440-A1286FB93945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2F9-D84D-8440-A1286FB93945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2F9-D84D-8440-A1286FB93945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2F9-D84D-8440-A1286FB93945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A2F9-D84D-8440-A1286FB939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/>
              <a:lstStyle/>
              <a:p>
                <a:pPr algn="l">
                  <a:defRPr sz="9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Costco</c:v>
                </c:pt>
                <c:pt idx="1">
                  <c:v>BJ's</c:v>
                </c:pt>
                <c:pt idx="2">
                  <c:v>Sam's Club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0.05</c:v>
                </c:pt>
                <c:pt idx="1">
                  <c:v>0.01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2F9-D84D-8440-A1286FB939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84"/>
        <c:axId val="363124800"/>
        <c:axId val="363129664"/>
      </c:barChart>
      <c:catAx>
        <c:axId val="36312480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363129664"/>
        <c:crosses val="autoZero"/>
        <c:auto val="1"/>
        <c:lblAlgn val="ctr"/>
        <c:lblOffset val="100"/>
        <c:noMultiLvlLbl val="0"/>
      </c:catAx>
      <c:valAx>
        <c:axId val="36312966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36312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264550847884"/>
          <c:y val="0"/>
          <c:w val="0.73735449152115995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2F9-D84D-8440-A1286FB93945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F9-D84D-8440-A1286FB93945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2F9-D84D-8440-A1286FB93945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2F9-D84D-8440-A1286FB93945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2F9-D84D-8440-A1286FB93945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2F9-D84D-8440-A1286FB93945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2F9-D84D-8440-A1286FB93945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2F9-D84D-8440-A1286FB93945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2F9-D84D-8440-A1286FB93945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2F9-D84D-8440-A1286FB93945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2F9-D84D-8440-A1286FB93945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2F9-D84D-8440-A1286FB93945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2F9-D84D-8440-A1286FB93945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A2F9-D84D-8440-A1286FB939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/>
              <a:lstStyle/>
              <a:p>
                <a:pPr algn="l">
                  <a:defRPr sz="9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Walmart</c:v>
                </c:pt>
                <c:pt idx="1">
                  <c:v>Target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2F9-D84D-8440-A1286FB939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84"/>
        <c:axId val="363191120"/>
        <c:axId val="363196016"/>
      </c:barChart>
      <c:catAx>
        <c:axId val="36319112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363196016"/>
        <c:crosses val="autoZero"/>
        <c:auto val="1"/>
        <c:lblAlgn val="ctr"/>
        <c:lblOffset val="100"/>
        <c:noMultiLvlLbl val="0"/>
      </c:catAx>
      <c:valAx>
        <c:axId val="363196016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36319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264550847884"/>
          <c:y val="0"/>
          <c:w val="0.73735449152115995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2F9-D84D-8440-A1286FB93945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F9-D84D-8440-A1286FB93945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2F9-D84D-8440-A1286FB93945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2F9-D84D-8440-A1286FB93945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2F9-D84D-8440-A1286FB93945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2F9-D84D-8440-A1286FB93945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2F9-D84D-8440-A1286FB93945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2F9-D84D-8440-A1286FB93945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2F9-D84D-8440-A1286FB93945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2F9-D84D-8440-A1286FB93945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2F9-D84D-8440-A1286FB93945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2F9-D84D-8440-A1286FB93945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2F9-D84D-8440-A1286FB93945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A2F9-D84D-8440-A1286FB93945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F9-D84D-8440-A1286FB93945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2F9-D84D-8440-A1286FB93945}"/>
                </c:ext>
              </c:extLst>
            </c:dLbl>
            <c:dLbl>
              <c:idx val="2"/>
              <c:layout>
                <c:manualLayout>
                  <c:x val="-0.18926798750969101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9605855946085098"/>
                      <c:h val="0.144018107481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2F9-D84D-8440-A1286FB93945}"/>
                </c:ext>
              </c:extLst>
            </c:dLbl>
            <c:dLbl>
              <c:idx val="3"/>
              <c:layout>
                <c:manualLayout>
                  <c:x val="-0.18926798750969101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9605855946085098"/>
                      <c:h val="0.144018107481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A2F9-D84D-8440-A1286FB93945}"/>
                </c:ext>
              </c:extLst>
            </c:dLbl>
            <c:dLbl>
              <c:idx val="4"/>
              <c:layout>
                <c:manualLayout>
                  <c:x val="-9.6538852418403001E-2"/>
                  <c:y val="8.8600720453520898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9428398178437805"/>
                      <c:h val="0.144018107481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A2F9-D84D-8440-A1286FB93945}"/>
                </c:ext>
              </c:extLst>
            </c:dLbl>
            <c:dLbl>
              <c:idx val="5"/>
              <c:layout>
                <c:manualLayout>
                  <c:x val="-9.450371276776120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9021370248309504"/>
                      <c:h val="0.144018107481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2F9-D84D-8440-A1286FB93945}"/>
                </c:ext>
              </c:extLst>
            </c:dLbl>
            <c:dLbl>
              <c:idx val="6"/>
              <c:layout>
                <c:manualLayout>
                  <c:x val="-9.93968615262137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"/>
                      <c:h val="0.144018107481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A2F9-D84D-8440-A1286FB939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/>
              <a:lstStyle/>
              <a:p>
                <a:pPr algn="l">
                  <a:defRPr sz="9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Dollar General</c:v>
                </c:pt>
                <c:pt idx="1">
                  <c:v>Dollar Tree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0.01</c:v>
                </c:pt>
                <c:pt idx="1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2F9-D84D-8440-A1286FB939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84"/>
        <c:axId val="696640432"/>
        <c:axId val="697089376"/>
      </c:barChart>
      <c:catAx>
        <c:axId val="696640432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697089376"/>
        <c:crosses val="autoZero"/>
        <c:auto val="1"/>
        <c:lblAlgn val="ctr"/>
        <c:lblOffset val="100"/>
        <c:noMultiLvlLbl val="0"/>
      </c:catAx>
      <c:valAx>
        <c:axId val="697089376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69664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4807862334357557E-3"/>
          <c:w val="0.93786725920338443"/>
          <c:h val="0.963249926321778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D0D04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2797223106797151"/>
                  <c:y val="1.036528565575708E-1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57593181320856"/>
                      <c:h val="3.8078730188126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8211-494F-9189-A0BBC4FF16B1}"/>
                </c:ext>
              </c:extLst>
            </c:dLbl>
            <c:dLbl>
              <c:idx val="1"/>
              <c:layout>
                <c:manualLayout>
                  <c:x val="0.18613181214119123"/>
                  <c:y val="-1.413464372239396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644787521148262"/>
                      <c:h val="3.450277662276839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211-494F-9189-A0BBC4FF1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/>
              <a:lstStyle/>
              <a:p>
                <a:pPr algn="l">
                  <a:defRPr sz="9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Total</c:v>
                </c:pt>
                <c:pt idx="1">
                  <c:v>Segment</c:v>
                </c:pt>
              </c:strCache>
            </c:strRef>
          </c:cat>
          <c:val>
            <c:numRef>
              <c:f>Sheet1!$G$2:$G$3</c:f>
              <c:numCache>
                <c:formatCode>0%</c:formatCode>
                <c:ptCount val="2"/>
                <c:pt idx="0">
                  <c:v>0.25</c:v>
                </c:pt>
                <c:pt idx="1">
                  <c:v>0.24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>
            <c:ext xmlns:c16="http://schemas.microsoft.com/office/drawing/2014/chart" uri="{C3380CC4-5D6E-409C-BE32-E72D297353CC}">
              <c16:uniqueId val="{00000002-8211-494F-9189-A0BBC4FF16B1}"/>
            </c:ext>
          </c:extLst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Markets</c:v>
                </c:pt>
              </c:strCache>
            </c:strRef>
          </c:tx>
          <c:spPr>
            <a:solidFill>
              <a:srgbClr val="F6C24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3340873469808915"/>
                  <c:y val="4.2406157095324038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234227534811237"/>
                      <c:h val="3.52518014436479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211-494F-9189-A0BBC4FF16B1}"/>
                </c:ext>
              </c:extLst>
            </c:dLbl>
            <c:dLbl>
              <c:idx val="1"/>
              <c:layout>
                <c:manualLayout>
                  <c:x val="0.17679655685879625"/>
                  <c:y val="5.654080081771696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571452207157762"/>
                      <c:h val="3.732970536724698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8211-494F-9189-A0BBC4FF1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/>
              <a:lstStyle/>
              <a:p>
                <a:pPr algn="l">
                  <a:defRPr sz="9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Total</c:v>
                </c:pt>
                <c:pt idx="1">
                  <c:v>Segment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0.03</c:v>
                </c:pt>
                <c:pt idx="1">
                  <c:v>0.04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>
            <c:ext xmlns:c16="http://schemas.microsoft.com/office/drawing/2014/chart" uri="{C3380CC4-5D6E-409C-BE32-E72D297353CC}">
              <c16:uniqueId val="{00000005-8211-494F-9189-A0BBC4FF16B1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Dollar Store</c:v>
                </c:pt>
              </c:strCache>
            </c:strRef>
          </c:tx>
          <c:spPr>
            <a:solidFill>
              <a:srgbClr val="F29D4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6463010337962972"/>
                  <c:y val="-5.653968785364433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074330172474734"/>
                      <c:h val="3.242487269916936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8211-494F-9189-A0BBC4FF16B1}"/>
                </c:ext>
              </c:extLst>
            </c:dLbl>
            <c:dLbl>
              <c:idx val="1"/>
              <c:layout>
                <c:manualLayout>
                  <c:x val="0.18201334986648354"/>
                  <c:y val="-1.4135756686466591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787554949893528"/>
                      <c:h val="4.015663411172556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8211-494F-9189-A0BBC4FF1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/>
              <a:lstStyle/>
              <a:p>
                <a:pPr algn="l">
                  <a:defRPr sz="9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Total</c:v>
                </c:pt>
                <c:pt idx="1">
                  <c:v>Segment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0.01</c:v>
                </c:pt>
                <c:pt idx="1">
                  <c:v>0.02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>
            <c:ext xmlns:c16="http://schemas.microsoft.com/office/drawing/2014/chart" uri="{C3380CC4-5D6E-409C-BE32-E72D297353CC}">
              <c16:uniqueId val="{00000008-8211-494F-9189-A0BBC4FF16B1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Mass Merch./Superstore</c:v>
                </c:pt>
              </c:strCache>
            </c:strRef>
          </c:tx>
          <c:spPr>
            <a:solidFill>
              <a:srgbClr val="EE6F2D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4313762798880573"/>
                  <c:y val="-4.2402818203106131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221274392771432"/>
                      <c:h val="3.52518014436479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8211-494F-9189-A0BBC4FF16B1}"/>
                </c:ext>
              </c:extLst>
            </c:dLbl>
            <c:dLbl>
              <c:idx val="1"/>
              <c:layout>
                <c:manualLayout>
                  <c:x val="0.18526942571023453"/>
                  <c:y val="-1.4134643722392931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66025977445417"/>
                      <c:h val="4.015663411172556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8211-494F-9189-A0BBC4FF1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/>
              <a:lstStyle/>
              <a:p>
                <a:pPr algn="l">
                  <a:defRPr sz="9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Total</c:v>
                </c:pt>
                <c:pt idx="1">
                  <c:v>Segment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0.06</c:v>
                </c:pt>
                <c:pt idx="1">
                  <c:v>0.06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>
            <c:ext xmlns:c16="http://schemas.microsoft.com/office/drawing/2014/chart" uri="{C3380CC4-5D6E-409C-BE32-E72D297353CC}">
              <c16:uniqueId val="{0000000B-8211-494F-9189-A0BBC4FF16B1}"/>
            </c:ext>
          </c:extLst>
        </c:ser>
        <c:ser>
          <c:idx val="4"/>
          <c:order val="4"/>
          <c:tx>
            <c:strRef>
              <c:f>Sheet1!$C$1</c:f>
              <c:strCache>
                <c:ptCount val="1"/>
                <c:pt idx="0">
                  <c:v>Club/Warehouse</c:v>
                </c:pt>
              </c:strCache>
            </c:strRef>
          </c:tx>
          <c:spPr>
            <a:solidFill>
              <a:srgbClr val="D6522D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2409682922880678"/>
                  <c:y val="-1.413464372239292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581473152445347"/>
                      <c:h val="4.0905658932605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8211-494F-9189-A0BBC4FF16B1}"/>
                </c:ext>
              </c:extLst>
            </c:dLbl>
            <c:dLbl>
              <c:idx val="1"/>
              <c:layout>
                <c:manualLayout>
                  <c:x val="0.18014536481748006"/>
                  <c:y val="-4.2402818203106148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31510239226625"/>
                      <c:h val="4.015663411172556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8211-494F-9189-A0BBC4FF1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/>
              <a:lstStyle/>
              <a:p>
                <a:pPr algn="l">
                  <a:defRPr sz="9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Total</c:v>
                </c:pt>
                <c:pt idx="1">
                  <c:v>Segment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0.04</c:v>
                </c:pt>
                <c:pt idx="1">
                  <c:v>0.05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>
            <c:ext xmlns:c16="http://schemas.microsoft.com/office/drawing/2014/chart" uri="{C3380CC4-5D6E-409C-BE32-E72D297353CC}">
              <c16:uniqueId val="{0000000E-8211-494F-9189-A0BBC4FF16B1}"/>
            </c:ext>
          </c:extLst>
        </c:ser>
        <c:ser>
          <c:idx val="5"/>
          <c:order val="5"/>
          <c:tx>
            <c:strRef>
              <c:f>Sheet1!$B$1</c:f>
              <c:strCache>
                <c:ptCount val="1"/>
                <c:pt idx="0">
                  <c:v>Grocery/Supermarket</c:v>
                </c:pt>
              </c:strCache>
            </c:strRef>
          </c:tx>
          <c:spPr>
            <a:solidFill>
              <a:srgbClr val="B0231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479501087878912"/>
                  <c:y val="2.8269287444785854E-3"/>
                </c:manualLayout>
              </c:layout>
              <c:tx>
                <c:rich>
                  <a:bodyPr rot="0" spcFirstLastPara="1" vertOverflow="ellipsis" vert="horz" wrap="none" anchor="ctr" anchorCtr="0">
                    <a:noAutofit/>
                  </a:bodyPr>
                  <a:lstStyle/>
                  <a:p>
                    <a:pPr algn="l"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fld id="{F9F06C5D-95AF-4E96-9E2C-984598227F9E}" type="VALUE">
                      <a:rPr lang="en-US" sz="900" smtClean="0"/>
                      <a:pPr algn="l">
                        <a:defRPr sz="900" b="0" i="0" u="none" strike="noStrike" kern="1200" baseline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33506900326912897"/>
                      <c:h val="4.415974328815886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8211-494F-9189-A0BBC4FF16B1}"/>
                </c:ext>
              </c:extLst>
            </c:dLbl>
            <c:dLbl>
              <c:idx val="1"/>
              <c:layout>
                <c:manualLayout>
                  <c:x val="0.1834892804343688"/>
                  <c:y val="1.2721179350153634E-2"/>
                </c:manualLayout>
              </c:layout>
              <c:tx>
                <c:rich>
                  <a:bodyPr rot="0" spcFirstLastPara="1" vertOverflow="ellipsis" vert="horz" wrap="none" anchor="ctr" anchorCtr="0">
                    <a:noAutofit/>
                  </a:bodyPr>
                  <a:lstStyle/>
                  <a:p>
                    <a:pPr algn="l"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fld id="{2BBA4D09-D0C3-4C05-9117-AB124B24B895}" type="VALUE">
                      <a:rPr lang="en-US" sz="900" smtClean="0"/>
                      <a:pPr algn="l">
                        <a:defRPr sz="900" b="0" i="0" u="none" strike="noStrike" kern="1200" baseline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22622055032618574"/>
                      <c:h val="4.133281454368027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8211-494F-9189-A0BBC4FF1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anchor="ctr" anchorCtr="0">
                <a:noAutofit/>
              </a:bodyPr>
              <a:lstStyle/>
              <a:p>
                <a:pPr algn="l">
                  <a:defRPr sz="11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Total</c:v>
                </c:pt>
                <c:pt idx="1">
                  <c:v>Segment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0.61</c:v>
                </c:pt>
                <c:pt idx="1">
                  <c:v>0.59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>
            <c:ext xmlns:c16="http://schemas.microsoft.com/office/drawing/2014/chart" uri="{C3380CC4-5D6E-409C-BE32-E72D297353CC}">
              <c16:uniqueId val="{00000011-8211-494F-9189-A0BBC4FF16B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100"/>
        <c:axId val="617577664"/>
        <c:axId val="617571040"/>
      </c:barChart>
      <c:catAx>
        <c:axId val="617577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7571040"/>
        <c:crosses val="autoZero"/>
        <c:auto val="1"/>
        <c:lblAlgn val="ctr"/>
        <c:lblOffset val="100"/>
        <c:noMultiLvlLbl val="0"/>
      </c:catAx>
      <c:valAx>
        <c:axId val="617571040"/>
        <c:scaling>
          <c:orientation val="minMax"/>
          <c:max val="1"/>
        </c:scaling>
        <c:delete val="1"/>
        <c:axPos val="l"/>
        <c:numFmt formatCode="0%" sourceLinked="1"/>
        <c:majorTickMark val="out"/>
        <c:minorTickMark val="none"/>
        <c:tickLblPos val="nextTo"/>
        <c:crossAx val="61757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+mj-lt"/>
        </a:defRPr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481500040456398E-3"/>
          <c:y val="0"/>
          <c:w val="0.99175188393531699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Occasion</c:v>
                </c:pt>
              </c:strCache>
            </c:strRef>
          </c:tx>
          <c:spPr>
            <a:solidFill>
              <a:srgbClr val="DA234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0.12</c:v>
                </c:pt>
                <c:pt idx="1">
                  <c:v>0.35</c:v>
                </c:pt>
                <c:pt idx="2">
                  <c:v>0.1</c:v>
                </c:pt>
                <c:pt idx="3">
                  <c:v>0.08</c:v>
                </c:pt>
                <c:pt idx="4">
                  <c:v>0.09</c:v>
                </c:pt>
                <c:pt idx="5">
                  <c:v>0.09</c:v>
                </c:pt>
                <c:pt idx="6">
                  <c:v>0.08</c:v>
                </c:pt>
                <c:pt idx="7">
                  <c:v>7.0000000000000007E-2</c:v>
                </c:pt>
                <c:pt idx="8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AC-4FDF-8430-F457CF91F6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"/>
            <c:spPr>
              <a:noFill/>
              <a:ln w="25400" cap="flat" cmpd="sng" algn="ctr">
                <a:solidFill>
                  <a:srgbClr val="BFBFC0"/>
                </a:solidFill>
                <a:round/>
              </a:ln>
              <a:effectLst/>
            </c:spPr>
          </c:errBars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Sheet1!$C$2:$C$10</c:f>
              <c:numCache>
                <c:formatCode>0%</c:formatCode>
                <c:ptCount val="9"/>
                <c:pt idx="0">
                  <c:v>0.17</c:v>
                </c:pt>
                <c:pt idx="1">
                  <c:v>0.39</c:v>
                </c:pt>
                <c:pt idx="2">
                  <c:v>0.06</c:v>
                </c:pt>
                <c:pt idx="3">
                  <c:v>0.12</c:v>
                </c:pt>
                <c:pt idx="4">
                  <c:v>0.06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AC-4FDF-8430-F457CF91F6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0128784"/>
        <c:axId val="211047392"/>
      </c:barChart>
      <c:catAx>
        <c:axId val="29012878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11047392"/>
        <c:crosses val="autoZero"/>
        <c:auto val="1"/>
        <c:lblAlgn val="ctr"/>
        <c:lblOffset val="100"/>
        <c:noMultiLvlLbl val="0"/>
      </c:catAx>
      <c:valAx>
        <c:axId val="211047392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29012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8-4EAC-BB55-D9A7A6F29C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98-4EAC-BB55-D9A7A6F29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CE-4D41-9019-A8E6DF3745F3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CE-4D41-9019-A8E6DF3745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CE-4D41-9019-A8E6DF374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0D-4A85-9674-34620E90ABC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0D-4A85-9674-34620E90AB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0D-4A85-9674-34620E90A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A0-4882-A1F4-2BCE00668A5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0-4882-A1F4-2BCE00668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0-4882-A1F4-2BCE00668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C3-4E31-A0C9-D0556781B41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3-4E31-A0C9-D0556781B4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3-4E31-A0C9-D0556781B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D49FE-EA06-4AF3-B124-B071333D49C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17A6-EA5C-44A5-9F1C-072D4934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8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07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75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55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7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0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1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/>
            <a:r>
              <a:rPr lang="en-US" b="1" dirty="0"/>
              <a:t>Unweighted [weighted] Occasion Base Sizes Listed in Order form Early Morning Bite to Bedtime/Late Night Snack: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36905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37183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2837]</a:t>
            </a:r>
            <a:r>
              <a:rPr lang="en-US" b="0" dirty="0"/>
              <a:t> </a:t>
            </a:r>
          </a:p>
          <a:p>
            <a:pPr defTabSz="928299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57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Occasion Unweighted</a:t>
            </a:r>
            <a:r>
              <a:rPr lang="en-US" b="1" baseline="0" dirty="0"/>
              <a:t> [weighted] </a:t>
            </a:r>
            <a:r>
              <a:rPr lang="en-US" b="1" dirty="0"/>
              <a:t>Base Sizes Listed in Order form Early Morning Bite to Bedtime/Late Night Snack:</a:t>
            </a:r>
          </a:p>
          <a:p>
            <a:r>
              <a:rPr lang="en-US" dirty="0"/>
              <a:t>TOTAL POPULATION OF ADULTS, TEENS AND 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</a:t>
            </a:r>
            <a:r>
              <a:rPr lang="en-US" b="0" dirty="0"/>
              <a:t>]</a:t>
            </a:r>
          </a:p>
          <a:p>
            <a:r>
              <a:rPr lang="en-US" dirty="0"/>
              <a:t>Adults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2300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1692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2414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5908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1491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1597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5577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2286</a:t>
            </a:r>
            <a:r>
              <a:rPr lang="en-US" b="0" dirty="0"/>
              <a:t>]</a:t>
            </a:r>
          </a:p>
          <a:p>
            <a:r>
              <a:rPr lang="en-US" dirty="0"/>
              <a:t>Teens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</a:t>
            </a:r>
            <a:r>
              <a:rPr lang="en-US" b="0" dirty="0"/>
              <a:t>]</a:t>
            </a:r>
          </a:p>
          <a:p>
            <a:r>
              <a:rPr lang="en-US" b="0" dirty="0"/>
              <a:t>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37 225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]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02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8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1" u="sng" dirty="0">
                <a:solidFill>
                  <a:schemeClr val="tx1"/>
                </a:solidFill>
              </a:rPr>
              <a:t>WHERE: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Home: </a:t>
            </a:r>
            <a:r>
              <a:rPr lang="en-US" sz="1200" b="0" dirty="0">
                <a:solidFill>
                  <a:schemeClr val="tx1"/>
                </a:solidFill>
              </a:rPr>
              <a:t>At home/At someone else's home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Work/School: </a:t>
            </a:r>
            <a:r>
              <a:rPr lang="en-US" sz="1200" b="0" dirty="0">
                <a:solidFill>
                  <a:schemeClr val="tx1"/>
                </a:solidFill>
              </a:rPr>
              <a:t>At work/office/School Kindergarten through Grade 12/College/university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On the Go: </a:t>
            </a:r>
            <a:r>
              <a:rPr lang="en-US" sz="1200" b="0" dirty="0">
                <a:solidFill>
                  <a:schemeClr val="tx1"/>
                </a:solidFill>
              </a:rPr>
              <a:t>In the street/walking/Commuting/traveling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Food Service: </a:t>
            </a:r>
            <a:r>
              <a:rPr lang="en-US" sz="1200" b="0" dirty="0">
                <a:solidFill>
                  <a:schemeClr val="tx1"/>
                </a:solidFill>
              </a:rPr>
              <a:t>Coffee shop/café/Quick service restaurant/fast food restaurant/Sit down restaurant/Full service restaurant/Cafeteria/Deli/Mall/food court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177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1" u="sng" dirty="0"/>
          </a:p>
          <a:p>
            <a:r>
              <a:rPr lang="en-US" b="1" u="sng" dirty="0"/>
              <a:t>Activity Statements:</a:t>
            </a:r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ready for a day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 about things I need to get done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Watching TV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Watching a movie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Preparing a meal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Commuting/traveling by car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Commuting/traveling by public transport/other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Walking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Catching up on/reading email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Browsing the internet/Social networking (e.g., Facebook, Twitter)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Talking/texting on the phone with others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Working/studying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a break from work/studying 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Relaxing/doing nothing/hanging out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 housework/cleaning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Catching up on the news (watching, reading, listening)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Socializing or talking with others, in person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Playing sports/working out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sports or physical activity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sports or physical activity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 casual gathering with friends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 celebration/party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Listening to music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Shopping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errands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labor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kids ready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Gaming (playing video/online games) 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94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89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sz="1200" b="1" u="sng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200" b="1" u="sng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Shopper </a:t>
            </a:r>
            <a:r>
              <a:rPr 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Mission Statements :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Healthy Replenishment</a:t>
            </a:r>
            <a:r>
              <a:rPr lang="en-IN" dirty="0"/>
              <a:t> :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buy a nutritious and healthy food with a specific health benefit or ingredient that I always like to have in stock at home.</a:t>
            </a:r>
            <a:r>
              <a:rPr lang="en-IN" dirty="0"/>
              <a:t> 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Routine Replenishment</a:t>
            </a:r>
            <a:r>
              <a:rPr lang="en-IN" dirty="0"/>
              <a:t> :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buy food that I always like to have in stock at home.</a:t>
            </a:r>
            <a:r>
              <a:rPr lang="en-IN" dirty="0"/>
              <a:t> 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Grab &amp; Go</a:t>
            </a:r>
            <a:r>
              <a:rPr lang="en-IN" dirty="0"/>
              <a:t> :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buy food right away, while on the go.</a:t>
            </a:r>
            <a:r>
              <a:rPr lang="en-IN" dirty="0"/>
              <a:t> 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 Enjoyment</a:t>
            </a:r>
            <a:r>
              <a:rPr lang="en-IN" dirty="0"/>
              <a:t> :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buy food that the whole family would eat. A food that I know my kids will eat and I can share with others.</a:t>
            </a:r>
            <a:r>
              <a:rPr lang="en-IN" dirty="0"/>
              <a:t> 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Spontaneous Buying</a:t>
            </a:r>
            <a:r>
              <a:rPr lang="en-IN" dirty="0"/>
              <a:t> :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hadn’t planned to buy this item when I started shopping but while shopping for other food saw something to try.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Spontaneous Deal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:Saw this item on special offer / promotion and found such a good deal I decided to buy some.</a:t>
            </a:r>
            <a:r>
              <a:rPr lang="en-IN" dirty="0"/>
              <a:t> 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Planned Deal</a:t>
            </a:r>
            <a:r>
              <a:rPr lang="en-IN" dirty="0"/>
              <a:t> :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buy a product that I knew was on special offer/deal/sale.</a:t>
            </a:r>
            <a:r>
              <a:rPr lang="en-IN" dirty="0"/>
              <a:t> 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Treat/Reward for Me or my family</a:t>
            </a:r>
            <a:r>
              <a:rPr lang="en-IN" dirty="0"/>
              <a:t> :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buy an item as a treat/ reward. Something that is indulgent and would cheer me/my family up.</a:t>
            </a:r>
            <a:r>
              <a:rPr lang="en-IN" dirty="0"/>
              <a:t> 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Activity</a:t>
            </a:r>
            <a:r>
              <a:rPr lang="en-IN" dirty="0"/>
              <a:t> :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buy an item that could be used for a specific activity (e.g., hike/biking, before/after/during exercise, etc.).</a:t>
            </a:r>
            <a:r>
              <a:rPr lang="en-IN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393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3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2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9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3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14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341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05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4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60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*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sz="11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F0606-6937-40B0-8A0B-637A1FAF57E7}" type="datetime4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 April 2021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260A0-A53E-47DD-9A4F-AF2CD941F6A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3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97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A9FB45-9575-44C6-8D3B-9048CDDC1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6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69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7087711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7087711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068055" y="817563"/>
            <a:ext cx="3642617" cy="44132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42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chemeClr val="bg1"/>
                </a:solidFill>
                <a:latin typeface="+mj-lt"/>
              </a:rPr>
              <a:t> FOR GROWTH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  <a:solidFill>
            <a:schemeClr val="bg1"/>
          </a:solidFill>
        </p:grpSpPr>
        <p:sp>
          <p:nvSpPr>
            <p:cNvPr id="15" name="Isosceles Triangle 14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89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8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9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0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3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1421150"/>
            <a:ext cx="11338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</p:grpSpPr>
        <p:sp>
          <p:nvSpPr>
            <p:cNvPr id="14" name="Isosceles Triangle 13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sosceles Triangle 29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Isosceles Triangle 30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Isosceles Triangle 31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B1348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rgbClr val="DB1348"/>
                </a:solidFill>
                <a:latin typeface="+mj-lt"/>
              </a:rPr>
              <a:t> FOR GROWTH</a:t>
            </a:r>
            <a:endParaRPr lang="en-US" sz="1200" dirty="0">
              <a:solidFill>
                <a:srgbClr val="DB13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691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DB13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chart" Target="../charts/chart9.xml"/><Relationship Id="rId18" Type="http://schemas.openxmlformats.org/officeDocument/2006/relationships/chart" Target="../charts/chart14.xml"/><Relationship Id="rId3" Type="http://schemas.openxmlformats.org/officeDocument/2006/relationships/image" Target="../media/image29.png"/><Relationship Id="rId21" Type="http://schemas.openxmlformats.org/officeDocument/2006/relationships/chart" Target="../charts/chart17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6" Type="http://schemas.openxmlformats.org/officeDocument/2006/relationships/chart" Target="../charts/chart12.xml"/><Relationship Id="rId20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chart" Target="../charts/chart11.xml"/><Relationship Id="rId10" Type="http://schemas.openxmlformats.org/officeDocument/2006/relationships/chart" Target="../charts/chart6.xml"/><Relationship Id="rId19" Type="http://schemas.openxmlformats.org/officeDocument/2006/relationships/chart" Target="../charts/chart15.xml"/><Relationship Id="rId4" Type="http://schemas.openxmlformats.org/officeDocument/2006/relationships/image" Target="../media/image30.png"/><Relationship Id="rId9" Type="http://schemas.openxmlformats.org/officeDocument/2006/relationships/chart" Target="../charts/chart5.xml"/><Relationship Id="rId1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image" Target="../media/image8.png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chart" Target="../charts/chart22.xml"/><Relationship Id="rId4" Type="http://schemas.openxmlformats.org/officeDocument/2006/relationships/chart" Target="../charts/chart18.xml"/><Relationship Id="rId9" Type="http://schemas.openxmlformats.org/officeDocument/2006/relationships/chart" Target="../charts/char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hart" Target="../charts/chart27.xml"/><Relationship Id="rId18" Type="http://schemas.openxmlformats.org/officeDocument/2006/relationships/image" Target="../media/image11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38.png"/><Relationship Id="rId7" Type="http://schemas.openxmlformats.org/officeDocument/2006/relationships/chart" Target="../charts/chart24.xml"/><Relationship Id="rId12" Type="http://schemas.openxmlformats.org/officeDocument/2006/relationships/image" Target="../media/image37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6" Type="http://schemas.openxmlformats.org/officeDocument/2006/relationships/chart" Target="../charts/chart30.xml"/><Relationship Id="rId20" Type="http://schemas.openxmlformats.org/officeDocument/2006/relationships/image" Target="../media/image12.png"/><Relationship Id="rId1" Type="http://schemas.openxmlformats.org/officeDocument/2006/relationships/customXml" Target="../../customXml/item1.xml"/><Relationship Id="rId6" Type="http://schemas.openxmlformats.org/officeDocument/2006/relationships/chart" Target="../charts/chart23.xml"/><Relationship Id="rId11" Type="http://schemas.openxmlformats.org/officeDocument/2006/relationships/chart" Target="../charts/chart26.xml"/><Relationship Id="rId24" Type="http://schemas.openxmlformats.org/officeDocument/2006/relationships/chart" Target="../charts/chart33.xml"/><Relationship Id="rId5" Type="http://schemas.openxmlformats.org/officeDocument/2006/relationships/image" Target="../media/image34.png"/><Relationship Id="rId15" Type="http://schemas.openxmlformats.org/officeDocument/2006/relationships/chart" Target="../charts/chart29.xml"/><Relationship Id="rId23" Type="http://schemas.openxmlformats.org/officeDocument/2006/relationships/chart" Target="../charts/chart32.xml"/><Relationship Id="rId10" Type="http://schemas.openxmlformats.org/officeDocument/2006/relationships/chart" Target="../charts/chart25.xml"/><Relationship Id="rId19" Type="http://schemas.openxmlformats.org/officeDocument/2006/relationships/image" Target="../media/image10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chart" Target="../charts/chart28.xml"/><Relationship Id="rId22" Type="http://schemas.openxmlformats.org/officeDocument/2006/relationships/chart" Target="../charts/chart3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hart" Target="../charts/chart37.xml"/><Relationship Id="rId3" Type="http://schemas.openxmlformats.org/officeDocument/2006/relationships/image" Target="../media/image33.png"/><Relationship Id="rId7" Type="http://schemas.openxmlformats.org/officeDocument/2006/relationships/image" Target="../media/image13.png"/><Relationship Id="rId12" Type="http://schemas.openxmlformats.org/officeDocument/2006/relationships/chart" Target="../charts/chart36.xml"/><Relationship Id="rId2" Type="http://schemas.openxmlformats.org/officeDocument/2006/relationships/notesSlide" Target="../notesSlides/notesSlide19.xml"/><Relationship Id="rId16" Type="http://schemas.openxmlformats.org/officeDocument/2006/relationships/chart" Target="../charts/chart40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34.xml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5" Type="http://schemas.openxmlformats.org/officeDocument/2006/relationships/chart" Target="../charts/chart39.xml"/><Relationship Id="rId10" Type="http://schemas.openxmlformats.org/officeDocument/2006/relationships/chart" Target="../charts/chart35.xml"/><Relationship Id="rId4" Type="http://schemas.openxmlformats.org/officeDocument/2006/relationships/image" Target="../media/image34.png"/><Relationship Id="rId9" Type="http://schemas.openxmlformats.org/officeDocument/2006/relationships/image" Target="../media/image40.png"/><Relationship Id="rId14" Type="http://schemas.openxmlformats.org/officeDocument/2006/relationships/chart" Target="../charts/char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3.xml"/><Relationship Id="rId13" Type="http://schemas.openxmlformats.org/officeDocument/2006/relationships/chart" Target="../charts/chart46.xml"/><Relationship Id="rId3" Type="http://schemas.openxmlformats.org/officeDocument/2006/relationships/image" Target="../media/image33.png"/><Relationship Id="rId7" Type="http://schemas.openxmlformats.org/officeDocument/2006/relationships/chart" Target="../charts/chart42.xml"/><Relationship Id="rId12" Type="http://schemas.openxmlformats.org/officeDocument/2006/relationships/chart" Target="../charts/chart4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1.xml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chart" Target="../charts/char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259787"/>
            <a:ext cx="91440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Occasions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27C22-3E3B-40B7-A15C-9459A5CEF66C}"/>
              </a:ext>
            </a:extLst>
          </p:cNvPr>
          <p:cNvSpPr txBox="1"/>
          <p:nvPr/>
        </p:nvSpPr>
        <p:spPr>
          <a:xfrm>
            <a:off x="746235" y="3123457"/>
            <a:ext cx="37716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prstClr val="white"/>
                </a:solidFill>
                <a:latin typeface="+mj-lt"/>
              </a:rPr>
              <a:t>Occasion Profiles</a:t>
            </a:r>
          </a:p>
        </p:txBody>
      </p:sp>
      <p:sp>
        <p:nvSpPr>
          <p:cNvPr id="10" name="Time Period">
            <a:extLst>
              <a:ext uri="{FF2B5EF4-FFF2-40B4-BE49-F238E27FC236}">
                <a16:creationId xmlns:a16="http://schemas.microsoft.com/office/drawing/2014/main" id="{EAB928F5-8964-46FE-909E-2EE7A14C3DF6}"/>
              </a:ext>
            </a:extLst>
          </p:cNvPr>
          <p:cNvSpPr txBox="1"/>
          <p:nvPr/>
        </p:nvSpPr>
        <p:spPr>
          <a:xfrm>
            <a:off x="746235" y="3837656"/>
            <a:ext cx="273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Time Period]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1" name="Countries">
            <a:extLst>
              <a:ext uri="{FF2B5EF4-FFF2-40B4-BE49-F238E27FC236}">
                <a16:creationId xmlns:a16="http://schemas.microsoft.com/office/drawing/2014/main" id="{A1F2F05F-C674-484C-AAE6-D7FF660EE2C9}"/>
              </a:ext>
            </a:extLst>
          </p:cNvPr>
          <p:cNvSpPr txBox="1"/>
          <p:nvPr/>
        </p:nvSpPr>
        <p:spPr>
          <a:xfrm>
            <a:off x="765816" y="4293727"/>
            <a:ext cx="212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Countries]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3" name="Benchmark">
            <a:extLst>
              <a:ext uri="{FF2B5EF4-FFF2-40B4-BE49-F238E27FC236}">
                <a16:creationId xmlns:a16="http://schemas.microsoft.com/office/drawing/2014/main" id="{CFC133D7-5B9D-4D37-B71E-7B903ACF3A58}"/>
              </a:ext>
            </a:extLst>
          </p:cNvPr>
          <p:cNvSpPr txBox="1"/>
          <p:nvPr/>
        </p:nvSpPr>
        <p:spPr>
          <a:xfrm>
            <a:off x="770284" y="5256588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Benchmark]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964F909A-1DC5-4B6E-B68B-99D6505884CC}"/>
              </a:ext>
            </a:extLst>
          </p:cNvPr>
          <p:cNvSpPr txBox="1"/>
          <p:nvPr/>
        </p:nvSpPr>
        <p:spPr>
          <a:xfrm>
            <a:off x="769027" y="5559772"/>
            <a:ext cx="110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date]</a:t>
            </a:r>
          </a:p>
        </p:txBody>
      </p:sp>
      <p:sp>
        <p:nvSpPr>
          <p:cNvPr id="17" name="Filter">
            <a:extLst>
              <a:ext uri="{FF2B5EF4-FFF2-40B4-BE49-F238E27FC236}">
                <a16:creationId xmlns:a16="http://schemas.microsoft.com/office/drawing/2014/main" id="{77277A92-3F10-4997-A8EF-00369BC9C6CB}"/>
              </a:ext>
            </a:extLst>
          </p:cNvPr>
          <p:cNvSpPr txBox="1"/>
          <p:nvPr/>
        </p:nvSpPr>
        <p:spPr>
          <a:xfrm>
            <a:off x="2583196" y="4744112"/>
            <a:ext cx="947164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  <a:latin typeface="Franklin Gothic Medium Cond"/>
              </a:rPr>
              <a:t>&lt;Additional Filter&gt;</a:t>
            </a:r>
            <a:endParaRPr lang="en-IN" dirty="0">
              <a:solidFill>
                <a:prstClr val="white"/>
              </a:solidFill>
              <a:latin typeface="Franklin Gothic Medium Con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6AA1A7-D36B-461F-8542-D763A80B7D23}"/>
              </a:ext>
            </a:extLst>
          </p:cNvPr>
          <p:cNvSpPr txBox="1"/>
          <p:nvPr/>
        </p:nvSpPr>
        <p:spPr>
          <a:xfrm>
            <a:off x="796295" y="4724912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Franklin Gothic Medium Cond"/>
              </a:rPr>
              <a:t>Additional Filter </a:t>
            </a:r>
            <a:r>
              <a:rPr lang="en-IN" dirty="0">
                <a:solidFill>
                  <a:prstClr val="white"/>
                </a:solidFill>
                <a:latin typeface="Franklin Gothic Medium Con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8878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287999"/>
            <a:ext cx="12191999" cy="3825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29883">
            <a:off x="9761977" y="3164074"/>
            <a:ext cx="1426991" cy="2055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23734">
            <a:off x="1058807" y="3125952"/>
            <a:ext cx="1521728" cy="19716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24119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069" y="1338194"/>
            <a:ext cx="4708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Occasion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can happen any day at any point across the year – opening up big, consistent opportunities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5407" y="1338194"/>
            <a:ext cx="43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Seasonal Events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are time bound, calendar-based windows with limited range of 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27551" y="2369413"/>
            <a:ext cx="9626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Consider the Stationery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0969">
            <a:off x="4241074" y="3150098"/>
            <a:ext cx="1247775" cy="177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4854">
            <a:off x="2646214" y="3053913"/>
            <a:ext cx="1500132" cy="1939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96292">
            <a:off x="7405417" y="3253796"/>
            <a:ext cx="1425991" cy="1955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434" y="2956621"/>
            <a:ext cx="1384306" cy="2111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086" y="4556264"/>
            <a:ext cx="2118478" cy="1310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588" y="4432593"/>
            <a:ext cx="1996090" cy="1254836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23FEAA82-E19A-42F8-89C3-17663868E348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V. Seasonal Event: 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We need both, but let’s not confuse them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280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2">
            <a:extLst>
              <a:ext uri="{FF2B5EF4-FFF2-40B4-BE49-F238E27FC236}">
                <a16:creationId xmlns:a16="http://schemas.microsoft.com/office/drawing/2014/main" id="{6F055F01-75BC-40E8-914D-5F9FF1A9FCA3}"/>
              </a:ext>
            </a:extLst>
          </p:cNvPr>
          <p:cNvSpPr/>
          <p:nvPr/>
        </p:nvSpPr>
        <p:spPr>
          <a:xfrm>
            <a:off x="0" y="1469558"/>
            <a:ext cx="12192000" cy="106500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1702" y="3052973"/>
          <a:ext cx="107445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596">
                  <a:extLst>
                    <a:ext uri="{9D8B030D-6E8A-4147-A177-3AD203B41FA5}">
                      <a16:colId xmlns:a16="http://schemas.microsoft.com/office/drawing/2014/main" val="686758517"/>
                    </a:ext>
                  </a:extLst>
                </a:gridCol>
                <a:gridCol w="5544000">
                  <a:extLst>
                    <a:ext uri="{9D8B030D-6E8A-4147-A177-3AD203B41FA5}">
                      <a16:colId xmlns:a16="http://schemas.microsoft.com/office/drawing/2014/main" val="332451666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intuitive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and easily understood by a large global audience?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simple where/when framework is easily explained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9733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targetable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Execution can be placed to target clearly defined occasion types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4610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Are the occasions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differentiated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 the most meaningful metrics?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Occasions will be sharply defined on where and/or when, and maintain differentiation on motivations and other metrics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2388632"/>
                  </a:ext>
                </a:extLst>
              </a:tr>
            </a:tbl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1488585" y="1580996"/>
            <a:ext cx="229620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Goal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488584" y="2018540"/>
            <a:ext cx="9273903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To create an eating occasion framework that work for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Kellogg’s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88" y="1537865"/>
            <a:ext cx="930618" cy="928392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69BC911-2291-4055-A2E8-12EC0D64E6BD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way the Occasions were determined was informed by how they will be used to act on strategic objectives.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E6AD69-82DA-479C-AC62-78489EA6B164}"/>
              </a:ext>
            </a:extLst>
          </p:cNvPr>
          <p:cNvGrpSpPr/>
          <p:nvPr/>
        </p:nvGrpSpPr>
        <p:grpSpPr>
          <a:xfrm>
            <a:off x="603818" y="3439118"/>
            <a:ext cx="202276" cy="202276"/>
            <a:chOff x="940110" y="3101832"/>
            <a:chExt cx="295220" cy="295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380223-2B01-441F-9F80-0F7A3FD95629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checkmark_BURKEGREEN"/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69BA62-B185-464E-9EBB-1CD1602E30D6}"/>
              </a:ext>
            </a:extLst>
          </p:cNvPr>
          <p:cNvGrpSpPr/>
          <p:nvPr/>
        </p:nvGrpSpPr>
        <p:grpSpPr>
          <a:xfrm>
            <a:off x="603818" y="4323435"/>
            <a:ext cx="202276" cy="202276"/>
            <a:chOff x="940110" y="3101832"/>
            <a:chExt cx="295220" cy="2952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FE9449-2F88-4FB3-B978-1DE7062CD63B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checkmark_BURKEGREEN">
              <a:extLst>
                <a:ext uri="{FF2B5EF4-FFF2-40B4-BE49-F238E27FC236}">
                  <a16:creationId xmlns:a16="http://schemas.microsoft.com/office/drawing/2014/main" id="{BAB4A81B-600B-43E6-8022-5AB60A84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2552C6-8A38-4368-A71C-4850A624E007}"/>
              </a:ext>
            </a:extLst>
          </p:cNvPr>
          <p:cNvGrpSpPr/>
          <p:nvPr/>
        </p:nvGrpSpPr>
        <p:grpSpPr>
          <a:xfrm>
            <a:off x="603818" y="5245455"/>
            <a:ext cx="202276" cy="202276"/>
            <a:chOff x="940110" y="3101832"/>
            <a:chExt cx="295220" cy="2952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05DBF4-D24F-4B1D-B3BE-5DCBEE944B9E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checkmark_BURKEGREEN">
              <a:extLst>
                <a:ext uri="{FF2B5EF4-FFF2-40B4-BE49-F238E27FC236}">
                  <a16:creationId xmlns:a16="http://schemas.microsoft.com/office/drawing/2014/main" id="{8AE1ACC2-A4AF-4FAB-99E7-9AD8DBB73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254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11089005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By understanding our strategic goals for the framework and applying the eating occasion definition, we developed a data-driven eating occasion framework.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39507" y="1554472"/>
            <a:ext cx="7250400" cy="4079998"/>
          </a:xfrm>
          <a:prstGeom prst="rect">
            <a:avLst/>
          </a:prstGeom>
        </p:spPr>
      </p:pic>
      <p:sp>
        <p:nvSpPr>
          <p:cNvPr id="9" name="Rectangle 20"/>
          <p:cNvSpPr/>
          <p:nvPr/>
        </p:nvSpPr>
        <p:spPr>
          <a:xfrm flipH="1">
            <a:off x="4842343" y="1374232"/>
            <a:ext cx="3927944" cy="44416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155448" y="2122862"/>
            <a:ext cx="5844210" cy="1247308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Our data comes directly from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Consumers.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We captured well over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1825C-E91E-0F4F-B82C-0D463DFA3B18}"/>
              </a:ext>
            </a:extLst>
          </p:cNvPr>
          <p:cNvSpPr/>
          <p:nvPr/>
        </p:nvSpPr>
        <p:spPr>
          <a:xfrm>
            <a:off x="574413" y="387513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eating occasions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A010B-6925-2F44-B8E7-A9EAE679E65C}"/>
              </a:ext>
            </a:extLst>
          </p:cNvPr>
          <p:cNvSpPr/>
          <p:nvPr/>
        </p:nvSpPr>
        <p:spPr>
          <a:xfrm>
            <a:off x="2822303" y="3881811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consumers in     countries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447197-E16E-2549-A86E-FE4512CD8185}"/>
              </a:ext>
            </a:extLst>
          </p:cNvPr>
          <p:cNvSpPr txBox="1">
            <a:spLocks/>
          </p:cNvSpPr>
          <p:nvPr/>
        </p:nvSpPr>
        <p:spPr>
          <a:xfrm>
            <a:off x="155448" y="4343007"/>
            <a:ext cx="5239911" cy="864754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during the first quarter of 2019. This foundational data was captured via a diary where consumers provided information about all eating and drinking occasions over a 24-hour period.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2350343" y="3930062"/>
            <a:ext cx="658368" cy="367225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from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066A-1985-4B4B-B6B0-BACB466270A4}"/>
              </a:ext>
            </a:extLst>
          </p:cNvPr>
          <p:cNvSpPr txBox="1"/>
          <p:nvPr/>
        </p:nvSpPr>
        <p:spPr>
          <a:xfrm>
            <a:off x="584087" y="3398598"/>
            <a:ext cx="154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200,000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1C16-BC4A-42E3-81C2-7DC1EC5FFC13}"/>
              </a:ext>
            </a:extLst>
          </p:cNvPr>
          <p:cNvSpPr txBox="1"/>
          <p:nvPr/>
        </p:nvSpPr>
        <p:spPr>
          <a:xfrm>
            <a:off x="2836818" y="3397507"/>
            <a:ext cx="1332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40,000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5596-2B89-40F8-A23E-CCD5836ED0E5}"/>
              </a:ext>
            </a:extLst>
          </p:cNvPr>
          <p:cNvSpPr txBox="1"/>
          <p:nvPr/>
        </p:nvSpPr>
        <p:spPr>
          <a:xfrm>
            <a:off x="4074071" y="3888784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6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7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72" y="1494845"/>
            <a:ext cx="5241128" cy="4182474"/>
          </a:xfrm>
          <a:prstGeom prst="rect">
            <a:avLst/>
          </a:prstGeom>
        </p:spPr>
      </p:pic>
      <p:sp>
        <p:nvSpPr>
          <p:cNvPr id="22" name="Rectangle 20"/>
          <p:cNvSpPr/>
          <p:nvPr/>
        </p:nvSpPr>
        <p:spPr>
          <a:xfrm flipH="1">
            <a:off x="6934878" y="1406769"/>
            <a:ext cx="2550316" cy="4270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&amp; Method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" y="1229051"/>
            <a:ext cx="7345679" cy="1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Respondents represented in this report completed a 19-minute online interview. The interview included a consumption occasion diary providing information about all eating and drinking occasions over a 24-hour period.</a:t>
            </a:r>
          </a:p>
        </p:txBody>
      </p:sp>
      <p:sp>
        <p:nvSpPr>
          <p:cNvPr id="2" name="Table 17">
            <a:extLst>
              <a:ext uri="{FF2B5EF4-FFF2-40B4-BE49-F238E27FC236}">
                <a16:creationId xmlns:a16="http://schemas.microsoft.com/office/drawing/2014/main" id="{6C967575-E20A-459F-A276-2B6FB3F8D1D6}"/>
              </a:ext>
            </a:extLst>
          </p:cNvPr>
          <p:cNvSpPr txBox="1"/>
          <p:nvPr/>
        </p:nvSpPr>
        <p:spPr>
          <a:xfrm>
            <a:off x="1099090" y="3710524"/>
            <a:ext cx="19031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rPr>
              <a:t>SAMPLE SIZE</a:t>
            </a:r>
            <a:endParaRPr lang="en-IN" sz="1400" dirty="0"/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1099090" y="4964243"/>
            <a:ext cx="6204114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Census controls were implemented to ensure representivity among the Rep sample. When viewed as a total population, children age 4-12 and adults/teens age 13-70 have been weighted to match population proportions.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99090" y="3710524"/>
          <a:ext cx="3657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92924055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4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AGE 4-70</a:t>
                      </a:r>
                      <a:endParaRPr lang="en-US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379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Consumption Occasions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36,905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Respondents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8,769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04601"/>
                  </a:ext>
                </a:extLst>
              </a:tr>
            </a:tbl>
          </a:graphicData>
        </a:graphic>
      </p:graphicFrame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9804AF-911F-9948-8372-E0362EA175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9" y="4397718"/>
            <a:ext cx="566525" cy="566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67766B-4C3B-284B-B052-09CBA2889F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9" y="3936740"/>
            <a:ext cx="460978" cy="460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9082B6-5095-5E49-9764-8F815EB6274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40" y="5056961"/>
            <a:ext cx="526958" cy="526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39B7D-7941-4CE0-B9BE-A26C01B64739}"/>
              </a:ext>
            </a:extLst>
          </p:cNvPr>
          <p:cNvSpPr txBox="1"/>
          <p:nvPr/>
        </p:nvSpPr>
        <p:spPr>
          <a:xfrm>
            <a:off x="513804" y="2872052"/>
            <a:ext cx="65241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cs typeface="+mn-cs"/>
              </a:rPr>
              <a:t>Time Period: &lt;&gt;</a:t>
            </a:r>
          </a:p>
        </p:txBody>
      </p:sp>
    </p:spTree>
    <p:extLst>
      <p:ext uri="{BB962C8B-B14F-4D97-AF65-F5344CB8AC3E}">
        <p14:creationId xmlns:p14="http://schemas.microsoft.com/office/powerpoint/2010/main" val="26777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77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/>
          <p:cNvGrpSpPr>
            <a:grpSpLocks noChangeAspect="1"/>
          </p:cNvGrpSpPr>
          <p:nvPr/>
        </p:nvGrpSpPr>
        <p:grpSpPr bwMode="auto">
          <a:xfrm>
            <a:off x="2773242" y="3065222"/>
            <a:ext cx="6467332" cy="3131439"/>
            <a:chOff x="1689" y="1795"/>
            <a:chExt cx="4302" cy="208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1796"/>
              <a:ext cx="1916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" y="2055"/>
              <a:ext cx="2016" cy="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689" y="3855"/>
              <a:ext cx="4302" cy="13"/>
            </a:xfrm>
            <a:custGeom>
              <a:avLst/>
              <a:gdLst>
                <a:gd name="T0" fmla="*/ 4295 w 4302"/>
                <a:gd name="T1" fmla="*/ 13 h 13"/>
                <a:gd name="T2" fmla="*/ 7 w 4302"/>
                <a:gd name="T3" fmla="*/ 13 h 13"/>
                <a:gd name="T4" fmla="*/ 7 w 4302"/>
                <a:gd name="T5" fmla="*/ 13 h 13"/>
                <a:gd name="T6" fmla="*/ 4 w 4302"/>
                <a:gd name="T7" fmla="*/ 12 h 13"/>
                <a:gd name="T8" fmla="*/ 2 w 4302"/>
                <a:gd name="T9" fmla="*/ 11 h 13"/>
                <a:gd name="T10" fmla="*/ 1 w 4302"/>
                <a:gd name="T11" fmla="*/ 9 h 13"/>
                <a:gd name="T12" fmla="*/ 0 w 4302"/>
                <a:gd name="T13" fmla="*/ 6 h 13"/>
                <a:gd name="T14" fmla="*/ 0 w 4302"/>
                <a:gd name="T15" fmla="*/ 6 h 13"/>
                <a:gd name="T16" fmla="*/ 1 w 4302"/>
                <a:gd name="T17" fmla="*/ 3 h 13"/>
                <a:gd name="T18" fmla="*/ 2 w 4302"/>
                <a:gd name="T19" fmla="*/ 2 h 13"/>
                <a:gd name="T20" fmla="*/ 4 w 4302"/>
                <a:gd name="T21" fmla="*/ 0 h 13"/>
                <a:gd name="T22" fmla="*/ 7 w 4302"/>
                <a:gd name="T23" fmla="*/ 0 h 13"/>
                <a:gd name="T24" fmla="*/ 4295 w 4302"/>
                <a:gd name="T25" fmla="*/ 0 h 13"/>
                <a:gd name="T26" fmla="*/ 4295 w 4302"/>
                <a:gd name="T27" fmla="*/ 0 h 13"/>
                <a:gd name="T28" fmla="*/ 4298 w 4302"/>
                <a:gd name="T29" fmla="*/ 0 h 13"/>
                <a:gd name="T30" fmla="*/ 4300 w 4302"/>
                <a:gd name="T31" fmla="*/ 2 h 13"/>
                <a:gd name="T32" fmla="*/ 4301 w 4302"/>
                <a:gd name="T33" fmla="*/ 3 h 13"/>
                <a:gd name="T34" fmla="*/ 4302 w 4302"/>
                <a:gd name="T35" fmla="*/ 6 h 13"/>
                <a:gd name="T36" fmla="*/ 4302 w 4302"/>
                <a:gd name="T37" fmla="*/ 6 h 13"/>
                <a:gd name="T38" fmla="*/ 4301 w 4302"/>
                <a:gd name="T39" fmla="*/ 9 h 13"/>
                <a:gd name="T40" fmla="*/ 4300 w 4302"/>
                <a:gd name="T41" fmla="*/ 11 h 13"/>
                <a:gd name="T42" fmla="*/ 4298 w 4302"/>
                <a:gd name="T43" fmla="*/ 12 h 13"/>
                <a:gd name="T44" fmla="*/ 4295 w 4302"/>
                <a:gd name="T45" fmla="*/ 13 h 13"/>
                <a:gd name="T46" fmla="*/ 4295 w 4302"/>
                <a:gd name="T4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2" h="13">
                  <a:moveTo>
                    <a:pt x="4295" y="13"/>
                  </a:moveTo>
                  <a:lnTo>
                    <a:pt x="7" y="13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4295" y="0"/>
                  </a:lnTo>
                  <a:lnTo>
                    <a:pt x="4295" y="0"/>
                  </a:lnTo>
                  <a:lnTo>
                    <a:pt x="4298" y="0"/>
                  </a:lnTo>
                  <a:lnTo>
                    <a:pt x="4300" y="2"/>
                  </a:lnTo>
                  <a:lnTo>
                    <a:pt x="4301" y="3"/>
                  </a:lnTo>
                  <a:lnTo>
                    <a:pt x="4302" y="6"/>
                  </a:lnTo>
                  <a:lnTo>
                    <a:pt x="4302" y="6"/>
                  </a:lnTo>
                  <a:lnTo>
                    <a:pt x="4301" y="9"/>
                  </a:lnTo>
                  <a:lnTo>
                    <a:pt x="4300" y="11"/>
                  </a:lnTo>
                  <a:lnTo>
                    <a:pt x="4298" y="12"/>
                  </a:lnTo>
                  <a:lnTo>
                    <a:pt x="4295" y="13"/>
                  </a:lnTo>
                  <a:lnTo>
                    <a:pt x="4295" y="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784" y="1795"/>
              <a:ext cx="35" cy="9"/>
            </a:xfrm>
            <a:custGeom>
              <a:avLst/>
              <a:gdLst>
                <a:gd name="T0" fmla="*/ 4 w 35"/>
                <a:gd name="T1" fmla="*/ 9 h 9"/>
                <a:gd name="T2" fmla="*/ 4 w 35"/>
                <a:gd name="T3" fmla="*/ 9 h 9"/>
                <a:gd name="T4" fmla="*/ 3 w 35"/>
                <a:gd name="T5" fmla="*/ 9 h 9"/>
                <a:gd name="T6" fmla="*/ 1 w 35"/>
                <a:gd name="T7" fmla="*/ 8 h 9"/>
                <a:gd name="T8" fmla="*/ 0 w 35"/>
                <a:gd name="T9" fmla="*/ 7 h 9"/>
                <a:gd name="T10" fmla="*/ 0 w 35"/>
                <a:gd name="T11" fmla="*/ 4 h 9"/>
                <a:gd name="T12" fmla="*/ 0 w 35"/>
                <a:gd name="T13" fmla="*/ 4 h 9"/>
                <a:gd name="T14" fmla="*/ 0 w 35"/>
                <a:gd name="T15" fmla="*/ 3 h 9"/>
                <a:gd name="T16" fmla="*/ 1 w 35"/>
                <a:gd name="T17" fmla="*/ 1 h 9"/>
                <a:gd name="T18" fmla="*/ 2 w 35"/>
                <a:gd name="T19" fmla="*/ 0 h 9"/>
                <a:gd name="T20" fmla="*/ 4 w 35"/>
                <a:gd name="T21" fmla="*/ 0 h 9"/>
                <a:gd name="T22" fmla="*/ 4 w 35"/>
                <a:gd name="T23" fmla="*/ 0 h 9"/>
                <a:gd name="T24" fmla="*/ 31 w 35"/>
                <a:gd name="T25" fmla="*/ 0 h 9"/>
                <a:gd name="T26" fmla="*/ 31 w 35"/>
                <a:gd name="T27" fmla="*/ 0 h 9"/>
                <a:gd name="T28" fmla="*/ 31 w 35"/>
                <a:gd name="T29" fmla="*/ 0 h 9"/>
                <a:gd name="T30" fmla="*/ 31 w 35"/>
                <a:gd name="T31" fmla="*/ 0 h 9"/>
                <a:gd name="T32" fmla="*/ 33 w 35"/>
                <a:gd name="T33" fmla="*/ 0 h 9"/>
                <a:gd name="T34" fmla="*/ 34 w 35"/>
                <a:gd name="T35" fmla="*/ 1 h 9"/>
                <a:gd name="T36" fmla="*/ 35 w 35"/>
                <a:gd name="T37" fmla="*/ 2 h 9"/>
                <a:gd name="T38" fmla="*/ 35 w 35"/>
                <a:gd name="T39" fmla="*/ 4 h 9"/>
                <a:gd name="T40" fmla="*/ 35 w 35"/>
                <a:gd name="T41" fmla="*/ 4 h 9"/>
                <a:gd name="T42" fmla="*/ 35 w 35"/>
                <a:gd name="T43" fmla="*/ 6 h 9"/>
                <a:gd name="T44" fmla="*/ 34 w 35"/>
                <a:gd name="T45" fmla="*/ 7 h 9"/>
                <a:gd name="T46" fmla="*/ 33 w 35"/>
                <a:gd name="T47" fmla="*/ 8 h 9"/>
                <a:gd name="T48" fmla="*/ 31 w 35"/>
                <a:gd name="T49" fmla="*/ 9 h 9"/>
                <a:gd name="T50" fmla="*/ 31 w 35"/>
                <a:gd name="T51" fmla="*/ 9 h 9"/>
                <a:gd name="T52" fmla="*/ 4 w 35"/>
                <a:gd name="T53" fmla="*/ 9 h 9"/>
                <a:gd name="T54" fmla="*/ 4 w 35"/>
                <a:gd name="T55" fmla="*/ 9 h 9"/>
                <a:gd name="T56" fmla="*/ 4 w 35"/>
                <a:gd name="T57" fmla="*/ 9 h 9"/>
                <a:gd name="T58" fmla="*/ 4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4" y="9"/>
                  </a:moveTo>
                  <a:lnTo>
                    <a:pt x="4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6"/>
                  </a:lnTo>
                  <a:lnTo>
                    <a:pt x="34" y="7"/>
                  </a:lnTo>
                  <a:lnTo>
                    <a:pt x="33" y="8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773" y="3805"/>
              <a:ext cx="9" cy="35"/>
            </a:xfrm>
            <a:custGeom>
              <a:avLst/>
              <a:gdLst>
                <a:gd name="T0" fmla="*/ 5 w 9"/>
                <a:gd name="T1" fmla="*/ 35 h 35"/>
                <a:gd name="T2" fmla="*/ 5 w 9"/>
                <a:gd name="T3" fmla="*/ 35 h 35"/>
                <a:gd name="T4" fmla="*/ 5 w 9"/>
                <a:gd name="T5" fmla="*/ 35 h 35"/>
                <a:gd name="T6" fmla="*/ 5 w 9"/>
                <a:gd name="T7" fmla="*/ 35 h 35"/>
                <a:gd name="T8" fmla="*/ 2 w 9"/>
                <a:gd name="T9" fmla="*/ 35 h 35"/>
                <a:gd name="T10" fmla="*/ 1 w 9"/>
                <a:gd name="T11" fmla="*/ 34 h 35"/>
                <a:gd name="T12" fmla="*/ 0 w 9"/>
                <a:gd name="T13" fmla="*/ 32 h 35"/>
                <a:gd name="T14" fmla="*/ 0 w 9"/>
                <a:gd name="T15" fmla="*/ 31 h 35"/>
                <a:gd name="T16" fmla="*/ 0 w 9"/>
                <a:gd name="T17" fmla="*/ 31 h 35"/>
                <a:gd name="T18" fmla="*/ 0 w 9"/>
                <a:gd name="T19" fmla="*/ 4 h 35"/>
                <a:gd name="T20" fmla="*/ 0 w 9"/>
                <a:gd name="T21" fmla="*/ 4 h 35"/>
                <a:gd name="T22" fmla="*/ 1 w 9"/>
                <a:gd name="T23" fmla="*/ 2 h 35"/>
                <a:gd name="T24" fmla="*/ 2 w 9"/>
                <a:gd name="T25" fmla="*/ 1 h 35"/>
                <a:gd name="T26" fmla="*/ 3 w 9"/>
                <a:gd name="T27" fmla="*/ 0 h 35"/>
                <a:gd name="T28" fmla="*/ 5 w 9"/>
                <a:gd name="T29" fmla="*/ 0 h 35"/>
                <a:gd name="T30" fmla="*/ 5 w 9"/>
                <a:gd name="T31" fmla="*/ 0 h 35"/>
                <a:gd name="T32" fmla="*/ 7 w 9"/>
                <a:gd name="T33" fmla="*/ 0 h 35"/>
                <a:gd name="T34" fmla="*/ 8 w 9"/>
                <a:gd name="T35" fmla="*/ 1 h 35"/>
                <a:gd name="T36" fmla="*/ 9 w 9"/>
                <a:gd name="T37" fmla="*/ 2 h 35"/>
                <a:gd name="T38" fmla="*/ 9 w 9"/>
                <a:gd name="T39" fmla="*/ 4 h 35"/>
                <a:gd name="T40" fmla="*/ 9 w 9"/>
                <a:gd name="T41" fmla="*/ 4 h 35"/>
                <a:gd name="T42" fmla="*/ 9 w 9"/>
                <a:gd name="T43" fmla="*/ 31 h 35"/>
                <a:gd name="T44" fmla="*/ 9 w 9"/>
                <a:gd name="T45" fmla="*/ 31 h 35"/>
                <a:gd name="T46" fmla="*/ 9 w 9"/>
                <a:gd name="T47" fmla="*/ 32 h 35"/>
                <a:gd name="T48" fmla="*/ 8 w 9"/>
                <a:gd name="T49" fmla="*/ 34 h 35"/>
                <a:gd name="T50" fmla="*/ 6 w 9"/>
                <a:gd name="T51" fmla="*/ 35 h 35"/>
                <a:gd name="T52" fmla="*/ 5 w 9"/>
                <a:gd name="T53" fmla="*/ 35 h 35"/>
                <a:gd name="T54" fmla="*/ 5 w 9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2"/>
                  </a:lnTo>
                  <a:lnTo>
                    <a:pt x="8" y="34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806" y="1795"/>
              <a:ext cx="35" cy="9"/>
            </a:xfrm>
            <a:custGeom>
              <a:avLst/>
              <a:gdLst>
                <a:gd name="T0" fmla="*/ 31 w 35"/>
                <a:gd name="T1" fmla="*/ 9 h 9"/>
                <a:gd name="T2" fmla="*/ 31 w 35"/>
                <a:gd name="T3" fmla="*/ 9 h 9"/>
                <a:gd name="T4" fmla="*/ 33 w 35"/>
                <a:gd name="T5" fmla="*/ 9 h 9"/>
                <a:gd name="T6" fmla="*/ 34 w 35"/>
                <a:gd name="T7" fmla="*/ 8 h 9"/>
                <a:gd name="T8" fmla="*/ 35 w 35"/>
                <a:gd name="T9" fmla="*/ 7 h 9"/>
                <a:gd name="T10" fmla="*/ 35 w 35"/>
                <a:gd name="T11" fmla="*/ 4 h 9"/>
                <a:gd name="T12" fmla="*/ 35 w 35"/>
                <a:gd name="T13" fmla="*/ 4 h 9"/>
                <a:gd name="T14" fmla="*/ 35 w 35"/>
                <a:gd name="T15" fmla="*/ 3 h 9"/>
                <a:gd name="T16" fmla="*/ 34 w 35"/>
                <a:gd name="T17" fmla="*/ 1 h 9"/>
                <a:gd name="T18" fmla="*/ 33 w 35"/>
                <a:gd name="T19" fmla="*/ 0 h 9"/>
                <a:gd name="T20" fmla="*/ 31 w 35"/>
                <a:gd name="T21" fmla="*/ 0 h 9"/>
                <a:gd name="T22" fmla="*/ 31 w 35"/>
                <a:gd name="T23" fmla="*/ 0 h 9"/>
                <a:gd name="T24" fmla="*/ 4 w 35"/>
                <a:gd name="T25" fmla="*/ 0 h 9"/>
                <a:gd name="T26" fmla="*/ 4 w 35"/>
                <a:gd name="T27" fmla="*/ 0 h 9"/>
                <a:gd name="T28" fmla="*/ 4 w 35"/>
                <a:gd name="T29" fmla="*/ 0 h 9"/>
                <a:gd name="T30" fmla="*/ 4 w 35"/>
                <a:gd name="T31" fmla="*/ 0 h 9"/>
                <a:gd name="T32" fmla="*/ 3 w 35"/>
                <a:gd name="T33" fmla="*/ 0 h 9"/>
                <a:gd name="T34" fmla="*/ 1 w 35"/>
                <a:gd name="T35" fmla="*/ 1 h 9"/>
                <a:gd name="T36" fmla="*/ 1 w 35"/>
                <a:gd name="T37" fmla="*/ 2 h 9"/>
                <a:gd name="T38" fmla="*/ 0 w 35"/>
                <a:gd name="T39" fmla="*/ 4 h 9"/>
                <a:gd name="T40" fmla="*/ 0 w 35"/>
                <a:gd name="T41" fmla="*/ 4 h 9"/>
                <a:gd name="T42" fmla="*/ 1 w 35"/>
                <a:gd name="T43" fmla="*/ 6 h 9"/>
                <a:gd name="T44" fmla="*/ 1 w 35"/>
                <a:gd name="T45" fmla="*/ 7 h 9"/>
                <a:gd name="T46" fmla="*/ 3 w 35"/>
                <a:gd name="T47" fmla="*/ 8 h 9"/>
                <a:gd name="T48" fmla="*/ 4 w 35"/>
                <a:gd name="T49" fmla="*/ 9 h 9"/>
                <a:gd name="T50" fmla="*/ 4 w 35"/>
                <a:gd name="T51" fmla="*/ 9 h 9"/>
                <a:gd name="T52" fmla="*/ 31 w 35"/>
                <a:gd name="T53" fmla="*/ 9 h 9"/>
                <a:gd name="T54" fmla="*/ 31 w 35"/>
                <a:gd name="T55" fmla="*/ 9 h 9"/>
                <a:gd name="T56" fmla="*/ 31 w 35"/>
                <a:gd name="T57" fmla="*/ 9 h 9"/>
                <a:gd name="T58" fmla="*/ 31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31" y="9"/>
                  </a:moveTo>
                  <a:lnTo>
                    <a:pt x="31" y="9"/>
                  </a:lnTo>
                  <a:lnTo>
                    <a:pt x="33" y="9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6"/>
                  </a:lnTo>
                  <a:lnTo>
                    <a:pt x="1" y="7"/>
                  </a:lnTo>
                  <a:lnTo>
                    <a:pt x="3" y="8"/>
                  </a:lnTo>
                  <a:lnTo>
                    <a:pt x="4" y="9"/>
                  </a:lnTo>
                  <a:lnTo>
                    <a:pt x="4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843" y="3805"/>
              <a:ext cx="10" cy="35"/>
            </a:xfrm>
            <a:custGeom>
              <a:avLst/>
              <a:gdLst>
                <a:gd name="T0" fmla="*/ 5 w 10"/>
                <a:gd name="T1" fmla="*/ 35 h 35"/>
                <a:gd name="T2" fmla="*/ 5 w 10"/>
                <a:gd name="T3" fmla="*/ 35 h 35"/>
                <a:gd name="T4" fmla="*/ 5 w 10"/>
                <a:gd name="T5" fmla="*/ 35 h 35"/>
                <a:gd name="T6" fmla="*/ 5 w 10"/>
                <a:gd name="T7" fmla="*/ 35 h 35"/>
                <a:gd name="T8" fmla="*/ 6 w 10"/>
                <a:gd name="T9" fmla="*/ 35 h 35"/>
                <a:gd name="T10" fmla="*/ 7 w 10"/>
                <a:gd name="T11" fmla="*/ 34 h 35"/>
                <a:gd name="T12" fmla="*/ 9 w 10"/>
                <a:gd name="T13" fmla="*/ 32 h 35"/>
                <a:gd name="T14" fmla="*/ 10 w 10"/>
                <a:gd name="T15" fmla="*/ 31 h 35"/>
                <a:gd name="T16" fmla="*/ 10 w 10"/>
                <a:gd name="T17" fmla="*/ 31 h 35"/>
                <a:gd name="T18" fmla="*/ 9 w 10"/>
                <a:gd name="T19" fmla="*/ 4 h 35"/>
                <a:gd name="T20" fmla="*/ 9 w 10"/>
                <a:gd name="T21" fmla="*/ 4 h 35"/>
                <a:gd name="T22" fmla="*/ 9 w 10"/>
                <a:gd name="T23" fmla="*/ 2 h 35"/>
                <a:gd name="T24" fmla="*/ 7 w 10"/>
                <a:gd name="T25" fmla="*/ 1 h 35"/>
                <a:gd name="T26" fmla="*/ 6 w 10"/>
                <a:gd name="T27" fmla="*/ 0 h 35"/>
                <a:gd name="T28" fmla="*/ 4 w 10"/>
                <a:gd name="T29" fmla="*/ 0 h 35"/>
                <a:gd name="T30" fmla="*/ 4 w 10"/>
                <a:gd name="T31" fmla="*/ 0 h 35"/>
                <a:gd name="T32" fmla="*/ 2 w 10"/>
                <a:gd name="T33" fmla="*/ 0 h 35"/>
                <a:gd name="T34" fmla="*/ 1 w 10"/>
                <a:gd name="T35" fmla="*/ 1 h 35"/>
                <a:gd name="T36" fmla="*/ 0 w 10"/>
                <a:gd name="T37" fmla="*/ 2 h 35"/>
                <a:gd name="T38" fmla="*/ 0 w 10"/>
                <a:gd name="T39" fmla="*/ 4 h 35"/>
                <a:gd name="T40" fmla="*/ 0 w 10"/>
                <a:gd name="T41" fmla="*/ 4 h 35"/>
                <a:gd name="T42" fmla="*/ 1 w 10"/>
                <a:gd name="T43" fmla="*/ 31 h 35"/>
                <a:gd name="T44" fmla="*/ 1 w 10"/>
                <a:gd name="T45" fmla="*/ 31 h 35"/>
                <a:gd name="T46" fmla="*/ 1 w 10"/>
                <a:gd name="T47" fmla="*/ 32 h 35"/>
                <a:gd name="T48" fmla="*/ 2 w 10"/>
                <a:gd name="T49" fmla="*/ 34 h 35"/>
                <a:gd name="T50" fmla="*/ 3 w 10"/>
                <a:gd name="T51" fmla="*/ 35 h 35"/>
                <a:gd name="T52" fmla="*/ 5 w 10"/>
                <a:gd name="T53" fmla="*/ 35 h 35"/>
                <a:gd name="T54" fmla="*/ 5 w 10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6" y="35"/>
                  </a:lnTo>
                  <a:lnTo>
                    <a:pt x="7" y="34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3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7" name="Chart 6"/>
          <p:cNvGraphicFramePr/>
          <p:nvPr/>
        </p:nvGraphicFramePr>
        <p:xfrm>
          <a:off x="515134" y="1900720"/>
          <a:ext cx="10834406" cy="85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9" name="Chart 158"/>
          <p:cNvGraphicFramePr/>
          <p:nvPr/>
        </p:nvGraphicFramePr>
        <p:xfrm>
          <a:off x="4689183" y="-141975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1" name="Chart 170"/>
          <p:cNvGraphicFramePr/>
          <p:nvPr/>
        </p:nvGraphicFramePr>
        <p:xfrm>
          <a:off x="4687754" y="1016032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4" name="Occasion 11"/>
          <p:cNvSpPr/>
          <p:nvPr/>
        </p:nvSpPr>
        <p:spPr>
          <a:xfrm>
            <a:off x="8881404" y="3759551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05" name="Occasion 10"/>
          <p:cNvSpPr/>
          <p:nvPr/>
        </p:nvSpPr>
        <p:spPr>
          <a:xfrm>
            <a:off x="8064894" y="2912871"/>
            <a:ext cx="463212" cy="4606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19%</a:t>
            </a:r>
          </a:p>
        </p:txBody>
      </p:sp>
      <p:sp>
        <p:nvSpPr>
          <p:cNvPr id="208" name="Occasion 2"/>
          <p:cNvSpPr/>
          <p:nvPr/>
        </p:nvSpPr>
        <p:spPr>
          <a:xfrm>
            <a:off x="1971722" y="502432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10" name="Occasion 1"/>
          <p:cNvSpPr/>
          <p:nvPr/>
        </p:nvSpPr>
        <p:spPr>
          <a:xfrm>
            <a:off x="1882936" y="5724216"/>
            <a:ext cx="463212" cy="517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12" name="Occasion 12"/>
          <p:cNvSpPr/>
          <p:nvPr/>
        </p:nvSpPr>
        <p:spPr>
          <a:xfrm>
            <a:off x="9132594" y="4101088"/>
            <a:ext cx="466449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4%</a:t>
            </a:r>
          </a:p>
        </p:txBody>
      </p:sp>
      <p:sp>
        <p:nvSpPr>
          <p:cNvPr id="215" name="Occasion 13"/>
          <p:cNvSpPr/>
          <p:nvPr/>
        </p:nvSpPr>
        <p:spPr>
          <a:xfrm>
            <a:off x="9292997" y="459573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22" name="Occasion 9"/>
          <p:cNvSpPr/>
          <p:nvPr/>
        </p:nvSpPr>
        <p:spPr>
          <a:xfrm>
            <a:off x="6781971" y="223879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74" name="Occasion 4"/>
          <p:cNvSpPr/>
          <p:nvPr/>
        </p:nvSpPr>
        <p:spPr>
          <a:xfrm>
            <a:off x="2781821" y="347851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2%</a:t>
            </a:r>
          </a:p>
        </p:txBody>
      </p:sp>
      <p:sp>
        <p:nvSpPr>
          <p:cNvPr id="287" name="Occasion 3"/>
          <p:cNvSpPr/>
          <p:nvPr/>
        </p:nvSpPr>
        <p:spPr>
          <a:xfrm>
            <a:off x="2421573" y="4050850"/>
            <a:ext cx="374996" cy="467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88" name="Occasion 6"/>
          <p:cNvSpPr/>
          <p:nvPr/>
        </p:nvSpPr>
        <p:spPr>
          <a:xfrm>
            <a:off x="4139601" y="242823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15%</a:t>
            </a:r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3619923" y="6565656"/>
            <a:ext cx="6309212" cy="295042"/>
          </a:xfrm>
        </p:spPr>
        <p:txBody>
          <a:bodyPr>
            <a:normAutofit fontScale="90000"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Unweighted [weighted] Base: Eating Occasions among Age 4-70                             .See notes section for more information.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When viewed as a total population, children age 4-12 and adults/teens age 13-70 have been weighted to match population proportions.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5198570" y="6310722"/>
            <a:ext cx="718334" cy="22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15205" y="6308882"/>
            <a:ext cx="718334" cy="2214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AWAY</a:t>
            </a:r>
          </a:p>
        </p:txBody>
      </p:sp>
      <p:sp>
        <p:nvSpPr>
          <p:cNvPr id="162" name="Title 64"/>
          <p:cNvSpPr txBox="1">
            <a:spLocks/>
          </p:cNvSpPr>
          <p:nvPr/>
        </p:nvSpPr>
        <p:spPr>
          <a:xfrm>
            <a:off x="281482" y="161643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TOTAL POPULATION OF ADULTS, TEENS AND KIDS</a:t>
            </a:r>
          </a:p>
        </p:txBody>
      </p:sp>
      <p:grpSp>
        <p:nvGrpSpPr>
          <p:cNvPr id="37" name="Group 1">
            <a:extLst>
              <a:ext uri="{FF2B5EF4-FFF2-40B4-BE49-F238E27FC236}">
                <a16:creationId xmlns:a16="http://schemas.microsoft.com/office/drawing/2014/main" id="{738BE203-A325-48A1-8E8D-55454516ECA2}"/>
              </a:ext>
            </a:extLst>
          </p:cNvPr>
          <p:cNvGrpSpPr/>
          <p:nvPr/>
        </p:nvGrpSpPr>
        <p:grpSpPr>
          <a:xfrm>
            <a:off x="267061" y="5510944"/>
            <a:ext cx="1310151" cy="821746"/>
            <a:chOff x="267061" y="5390624"/>
            <a:chExt cx="1310151" cy="821746"/>
          </a:xfrm>
        </p:grpSpPr>
        <p:graphicFrame>
          <p:nvGraphicFramePr>
            <p:cNvPr id="123" name="Chart 1"/>
            <p:cNvGraphicFramePr/>
            <p:nvPr/>
          </p:nvGraphicFramePr>
          <p:xfrm>
            <a:off x="584391" y="5677393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33" name="Title 1"/>
            <p:cNvSpPr txBox="1"/>
            <p:nvPr/>
          </p:nvSpPr>
          <p:spPr>
            <a:xfrm>
              <a:off x="267061" y="5390624"/>
              <a:ext cx="1310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EARLY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MORNING BITE</a:t>
              </a:r>
            </a:p>
          </p:txBody>
        </p:sp>
        <p:sp>
          <p:nvSpPr>
            <p:cNvPr id="6" name="Value 1"/>
            <p:cNvSpPr txBox="1"/>
            <p:nvPr/>
          </p:nvSpPr>
          <p:spPr>
            <a:xfrm>
              <a:off x="289078" y="580172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75A9CF03-BB9F-4F06-813F-422374BD5662}"/>
              </a:ext>
            </a:extLst>
          </p:cNvPr>
          <p:cNvGrpSpPr/>
          <p:nvPr/>
        </p:nvGrpSpPr>
        <p:grpSpPr>
          <a:xfrm>
            <a:off x="362786" y="4523044"/>
            <a:ext cx="1661936" cy="847707"/>
            <a:chOff x="362786" y="4402724"/>
            <a:chExt cx="1661936" cy="847707"/>
          </a:xfrm>
        </p:grpSpPr>
        <p:sp>
          <p:nvSpPr>
            <p:cNvPr id="134" name="Title 2"/>
            <p:cNvSpPr txBox="1"/>
            <p:nvPr/>
          </p:nvSpPr>
          <p:spPr>
            <a:xfrm>
              <a:off x="362786" y="4402724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 ONE</a:t>
              </a:r>
            </a:p>
          </p:txBody>
        </p:sp>
        <p:graphicFrame>
          <p:nvGraphicFramePr>
            <p:cNvPr id="140" name="Chart 2"/>
            <p:cNvGraphicFramePr/>
            <p:nvPr/>
          </p:nvGraphicFramePr>
          <p:xfrm>
            <a:off x="664946" y="4695722"/>
            <a:ext cx="959242" cy="554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5" name="Value 2"/>
            <p:cNvSpPr txBox="1"/>
            <p:nvPr/>
          </p:nvSpPr>
          <p:spPr>
            <a:xfrm>
              <a:off x="381184" y="482412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39" name="Group 3">
            <a:extLst>
              <a:ext uri="{FF2B5EF4-FFF2-40B4-BE49-F238E27FC236}">
                <a16:creationId xmlns:a16="http://schemas.microsoft.com/office/drawing/2014/main" id="{709A0207-EF01-49EB-B679-C4CA3AA4DDC9}"/>
              </a:ext>
            </a:extLst>
          </p:cNvPr>
          <p:cNvGrpSpPr/>
          <p:nvPr/>
        </p:nvGrpSpPr>
        <p:grpSpPr>
          <a:xfrm>
            <a:off x="781788" y="3580313"/>
            <a:ext cx="1661936" cy="798818"/>
            <a:chOff x="781788" y="3459993"/>
            <a:chExt cx="1661936" cy="798818"/>
          </a:xfrm>
        </p:grpSpPr>
        <p:graphicFrame>
          <p:nvGraphicFramePr>
            <p:cNvPr id="147" name="Chart 3"/>
            <p:cNvGraphicFramePr/>
            <p:nvPr/>
          </p:nvGraphicFramePr>
          <p:xfrm>
            <a:off x="1122720" y="37238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34" name="Title 3"/>
            <p:cNvSpPr txBox="1"/>
            <p:nvPr/>
          </p:nvSpPr>
          <p:spPr>
            <a:xfrm>
              <a:off x="781788" y="345999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FAMILY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</a:p>
          </p:txBody>
        </p:sp>
        <p:sp>
          <p:nvSpPr>
            <p:cNvPr id="116" name="Value 3"/>
            <p:cNvSpPr txBox="1"/>
            <p:nvPr/>
          </p:nvSpPr>
          <p:spPr>
            <a:xfrm>
              <a:off x="785503" y="385450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87%</a:t>
              </a: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F7C78CD6-8EE8-4A94-877C-EE72E1964FA3}"/>
              </a:ext>
            </a:extLst>
          </p:cNvPr>
          <p:cNvGrpSpPr/>
          <p:nvPr/>
        </p:nvGrpSpPr>
        <p:grpSpPr>
          <a:xfrm>
            <a:off x="2175807" y="1983803"/>
            <a:ext cx="1661936" cy="818004"/>
            <a:chOff x="2175807" y="1863483"/>
            <a:chExt cx="1661936" cy="818004"/>
          </a:xfrm>
        </p:grpSpPr>
        <p:sp>
          <p:nvSpPr>
            <p:cNvPr id="154" name="Title 5"/>
            <p:cNvSpPr txBox="1"/>
            <p:nvPr/>
          </p:nvSpPr>
          <p:spPr>
            <a:xfrm>
              <a:off x="2175807" y="186348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MID MORNING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SNACK</a:t>
              </a:r>
            </a:p>
          </p:txBody>
        </p:sp>
        <p:graphicFrame>
          <p:nvGraphicFramePr>
            <p:cNvPr id="157" name="Chart 5"/>
            <p:cNvGraphicFramePr/>
            <p:nvPr/>
          </p:nvGraphicFramePr>
          <p:xfrm>
            <a:off x="2530974" y="2146510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18" name="Value 5"/>
            <p:cNvSpPr txBox="1"/>
            <p:nvPr/>
          </p:nvSpPr>
          <p:spPr>
            <a:xfrm>
              <a:off x="2192211" y="2271560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52%</a:t>
              </a:r>
            </a:p>
          </p:txBody>
        </p:sp>
      </p:grpSp>
      <p:sp>
        <p:nvSpPr>
          <p:cNvPr id="119" name="Occasion 5"/>
          <p:cNvSpPr/>
          <p:nvPr/>
        </p:nvSpPr>
        <p:spPr>
          <a:xfrm>
            <a:off x="3075891" y="315939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8152" y="2941679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82447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1594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6">
            <a:extLst>
              <a:ext uri="{FF2B5EF4-FFF2-40B4-BE49-F238E27FC236}">
                <a16:creationId xmlns:a16="http://schemas.microsoft.com/office/drawing/2014/main" id="{EDFE3FFD-383E-4861-8A35-C9F06D0B36F1}"/>
              </a:ext>
            </a:extLst>
          </p:cNvPr>
          <p:cNvGrpSpPr/>
          <p:nvPr/>
        </p:nvGrpSpPr>
        <p:grpSpPr>
          <a:xfrm>
            <a:off x="3457328" y="1551872"/>
            <a:ext cx="1661936" cy="623456"/>
            <a:chOff x="3457328" y="1431552"/>
            <a:chExt cx="1661936" cy="623456"/>
          </a:xfrm>
        </p:grpSpPr>
        <p:sp>
          <p:nvSpPr>
            <p:cNvPr id="160" name="Title 6"/>
            <p:cNvSpPr txBox="1"/>
            <p:nvPr/>
          </p:nvSpPr>
          <p:spPr>
            <a:xfrm>
              <a:off x="3457328" y="1431552"/>
              <a:ext cx="16619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D10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</a:p>
          </p:txBody>
        </p:sp>
        <p:graphicFrame>
          <p:nvGraphicFramePr>
            <p:cNvPr id="168" name="Chart 6"/>
            <p:cNvGraphicFramePr/>
            <p:nvPr/>
          </p:nvGraphicFramePr>
          <p:xfrm>
            <a:off x="3808675" y="1520031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5" name="Value 6"/>
            <p:cNvSpPr txBox="1"/>
            <p:nvPr/>
          </p:nvSpPr>
          <p:spPr>
            <a:xfrm>
              <a:off x="3468952" y="1643392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53%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6B83AD19-2D15-433E-BD75-C70D505FE65A}"/>
              </a:ext>
            </a:extLst>
          </p:cNvPr>
          <p:cNvGrpSpPr/>
          <p:nvPr/>
        </p:nvGrpSpPr>
        <p:grpSpPr>
          <a:xfrm>
            <a:off x="4828869" y="1183799"/>
            <a:ext cx="1661936" cy="826532"/>
            <a:chOff x="4828869" y="1063479"/>
            <a:chExt cx="1661936" cy="826532"/>
          </a:xfrm>
        </p:grpSpPr>
        <p:sp>
          <p:nvSpPr>
            <p:cNvPr id="172" name="Title 7"/>
            <p:cNvSpPr txBox="1"/>
            <p:nvPr/>
          </p:nvSpPr>
          <p:spPr>
            <a:xfrm>
              <a:off x="4828869" y="1063479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175" name="Chart 7"/>
            <p:cNvGraphicFramePr/>
            <p:nvPr/>
          </p:nvGraphicFramePr>
          <p:xfrm>
            <a:off x="5157351" y="13550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26" name="Value 7"/>
            <p:cNvSpPr txBox="1"/>
            <p:nvPr/>
          </p:nvSpPr>
          <p:spPr>
            <a:xfrm>
              <a:off x="4836804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59%</a:t>
              </a:r>
            </a:p>
          </p:txBody>
        </p:sp>
      </p:grpSp>
      <p:grpSp>
        <p:nvGrpSpPr>
          <p:cNvPr id="45" name="Group 8">
            <a:extLst>
              <a:ext uri="{FF2B5EF4-FFF2-40B4-BE49-F238E27FC236}">
                <a16:creationId xmlns:a16="http://schemas.microsoft.com/office/drawing/2014/main" id="{C08DFF51-D671-48B8-8762-76A3F14C5312}"/>
              </a:ext>
            </a:extLst>
          </p:cNvPr>
          <p:cNvGrpSpPr/>
          <p:nvPr/>
        </p:nvGrpSpPr>
        <p:grpSpPr>
          <a:xfrm>
            <a:off x="6497409" y="1395294"/>
            <a:ext cx="1978172" cy="620033"/>
            <a:chOff x="6497409" y="1274974"/>
            <a:chExt cx="1978172" cy="620033"/>
          </a:xfrm>
        </p:grpSpPr>
        <p:sp>
          <p:nvSpPr>
            <p:cNvPr id="206" name="Title 8"/>
            <p:cNvSpPr txBox="1"/>
            <p:nvPr/>
          </p:nvSpPr>
          <p:spPr>
            <a:xfrm>
              <a:off x="6497409" y="1274974"/>
              <a:ext cx="197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D8DD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AFTERNOON SNACK</a:t>
              </a:r>
            </a:p>
          </p:txBody>
        </p:sp>
        <p:graphicFrame>
          <p:nvGraphicFramePr>
            <p:cNvPr id="209" name="Chart 8"/>
            <p:cNvGraphicFramePr/>
            <p:nvPr/>
          </p:nvGraphicFramePr>
          <p:xfrm>
            <a:off x="6838467" y="1364974"/>
            <a:ext cx="959242" cy="5300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27" name="Value 8"/>
            <p:cNvSpPr txBox="1"/>
            <p:nvPr/>
          </p:nvSpPr>
          <p:spPr>
            <a:xfrm>
              <a:off x="6521358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2730EA46-248B-4D4D-A621-57F8B6477689}"/>
              </a:ext>
            </a:extLst>
          </p:cNvPr>
          <p:cNvGrpSpPr/>
          <p:nvPr/>
        </p:nvGrpSpPr>
        <p:grpSpPr>
          <a:xfrm>
            <a:off x="7873883" y="1793121"/>
            <a:ext cx="1443948" cy="817673"/>
            <a:chOff x="7873883" y="1672801"/>
            <a:chExt cx="1443948" cy="817673"/>
          </a:xfrm>
        </p:grpSpPr>
        <p:graphicFrame>
          <p:nvGraphicFramePr>
            <p:cNvPr id="180" name="Chart 9"/>
            <p:cNvGraphicFramePr/>
            <p:nvPr/>
          </p:nvGraphicFramePr>
          <p:xfrm>
            <a:off x="8203243" y="1955497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297" name="Title 9"/>
            <p:cNvSpPr txBox="1"/>
            <p:nvPr/>
          </p:nvSpPr>
          <p:spPr>
            <a:xfrm>
              <a:off x="7873883" y="1672801"/>
              <a:ext cx="1443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 WORK/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SCHOOL BITE</a:t>
              </a:r>
            </a:p>
          </p:txBody>
        </p:sp>
        <p:sp>
          <p:nvSpPr>
            <p:cNvPr id="128" name="Value 9"/>
            <p:cNvSpPr txBox="1"/>
            <p:nvPr/>
          </p:nvSpPr>
          <p:spPr>
            <a:xfrm>
              <a:off x="7894269" y="208247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4E7C042A-6600-459D-A0AD-C27929DE9C01}"/>
              </a:ext>
            </a:extLst>
          </p:cNvPr>
          <p:cNvGrpSpPr/>
          <p:nvPr/>
        </p:nvGrpSpPr>
        <p:grpSpPr>
          <a:xfrm>
            <a:off x="9594766" y="3215487"/>
            <a:ext cx="2015134" cy="801374"/>
            <a:chOff x="9594766" y="3095167"/>
            <a:chExt cx="2015134" cy="801374"/>
          </a:xfrm>
        </p:grpSpPr>
        <p:sp>
          <p:nvSpPr>
            <p:cNvPr id="203" name="Title 11"/>
            <p:cNvSpPr txBox="1"/>
            <p:nvPr/>
          </p:nvSpPr>
          <p:spPr>
            <a:xfrm>
              <a:off x="9594766" y="3095167"/>
              <a:ext cx="201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240" name="Chart 11"/>
            <p:cNvGraphicFramePr/>
            <p:nvPr/>
          </p:nvGraphicFramePr>
          <p:xfrm>
            <a:off x="9929135" y="336156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30" name="Value 11"/>
            <p:cNvSpPr txBox="1"/>
            <p:nvPr/>
          </p:nvSpPr>
          <p:spPr>
            <a:xfrm>
              <a:off x="9600012" y="3470913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745A8DF8-C572-4F88-9B2A-4B758196F670}"/>
              </a:ext>
            </a:extLst>
          </p:cNvPr>
          <p:cNvGrpSpPr/>
          <p:nvPr/>
        </p:nvGrpSpPr>
        <p:grpSpPr>
          <a:xfrm>
            <a:off x="10025543" y="4040655"/>
            <a:ext cx="1270444" cy="639196"/>
            <a:chOff x="10025543" y="3920335"/>
            <a:chExt cx="1270444" cy="639196"/>
          </a:xfrm>
        </p:grpSpPr>
        <p:sp>
          <p:nvSpPr>
            <p:cNvPr id="213" name="Title 12"/>
            <p:cNvSpPr txBox="1"/>
            <p:nvPr/>
          </p:nvSpPr>
          <p:spPr>
            <a:xfrm>
              <a:off x="10025543" y="3920335"/>
              <a:ext cx="1169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ME</a:t>
              </a:r>
            </a:p>
          </p:txBody>
        </p:sp>
        <p:graphicFrame>
          <p:nvGraphicFramePr>
            <p:cNvPr id="216" name="Chart 12"/>
            <p:cNvGraphicFramePr/>
            <p:nvPr/>
          </p:nvGraphicFramePr>
          <p:xfrm>
            <a:off x="10336745" y="402455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131" name="Value 12"/>
            <p:cNvSpPr txBox="1"/>
            <p:nvPr/>
          </p:nvSpPr>
          <p:spPr>
            <a:xfrm>
              <a:off x="10039216" y="414832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48" name="Group 13">
            <a:extLst>
              <a:ext uri="{FF2B5EF4-FFF2-40B4-BE49-F238E27FC236}">
                <a16:creationId xmlns:a16="http://schemas.microsoft.com/office/drawing/2014/main" id="{3616E778-6536-4D93-B461-84B148795C41}"/>
              </a:ext>
            </a:extLst>
          </p:cNvPr>
          <p:cNvGrpSpPr/>
          <p:nvPr/>
        </p:nvGrpSpPr>
        <p:grpSpPr>
          <a:xfrm>
            <a:off x="10157867" y="4727825"/>
            <a:ext cx="1409563" cy="647917"/>
            <a:chOff x="10157867" y="4607505"/>
            <a:chExt cx="1409563" cy="647917"/>
          </a:xfrm>
        </p:grpSpPr>
        <p:sp>
          <p:nvSpPr>
            <p:cNvPr id="218" name="Title 13"/>
            <p:cNvSpPr txBox="1"/>
            <p:nvPr/>
          </p:nvSpPr>
          <p:spPr>
            <a:xfrm>
              <a:off x="10157867" y="4607505"/>
              <a:ext cx="1409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WE</a:t>
              </a:r>
            </a:p>
          </p:txBody>
        </p:sp>
        <p:graphicFrame>
          <p:nvGraphicFramePr>
            <p:cNvPr id="221" name="Chart 13"/>
            <p:cNvGraphicFramePr/>
            <p:nvPr/>
          </p:nvGraphicFramePr>
          <p:xfrm>
            <a:off x="10477428" y="4710717"/>
            <a:ext cx="959242" cy="544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32" name="Value 13"/>
            <p:cNvSpPr txBox="1"/>
            <p:nvPr/>
          </p:nvSpPr>
          <p:spPr>
            <a:xfrm>
              <a:off x="10175781" y="483923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82%</a:t>
              </a:r>
            </a:p>
          </p:txBody>
        </p:sp>
      </p:grpSp>
      <p:sp>
        <p:nvSpPr>
          <p:cNvPr id="133" name="Occasion 14"/>
          <p:cNvSpPr/>
          <p:nvPr/>
        </p:nvSpPr>
        <p:spPr>
          <a:xfrm>
            <a:off x="9510429" y="5364846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4BD1AB79-9F34-4C9B-9C3D-2EFA1815C9EA}"/>
              </a:ext>
            </a:extLst>
          </p:cNvPr>
          <p:cNvGrpSpPr/>
          <p:nvPr/>
        </p:nvGrpSpPr>
        <p:grpSpPr>
          <a:xfrm>
            <a:off x="10312534" y="5469071"/>
            <a:ext cx="1695706" cy="812021"/>
            <a:chOff x="10312534" y="5348751"/>
            <a:chExt cx="1695706" cy="812021"/>
          </a:xfrm>
        </p:grpSpPr>
        <p:graphicFrame>
          <p:nvGraphicFramePr>
            <p:cNvPr id="226" name="Chart 14"/>
            <p:cNvGraphicFramePr/>
            <p:nvPr/>
          </p:nvGraphicFramePr>
          <p:xfrm>
            <a:off x="10650658" y="5625795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1" name="Title 14"/>
            <p:cNvSpPr txBox="1"/>
            <p:nvPr/>
          </p:nvSpPr>
          <p:spPr>
            <a:xfrm>
              <a:off x="10312534" y="5348751"/>
              <a:ext cx="1695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BEDTIME/ LATE NIGHT SNACK</a:t>
              </a:r>
            </a:p>
          </p:txBody>
        </p:sp>
        <p:sp>
          <p:nvSpPr>
            <p:cNvPr id="135" name="Value 14"/>
            <p:cNvSpPr txBox="1"/>
            <p:nvPr/>
          </p:nvSpPr>
          <p:spPr>
            <a:xfrm>
              <a:off x="10338420" y="5757589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93%</a:t>
              </a:r>
            </a:p>
          </p:txBody>
        </p:sp>
      </p:grpSp>
      <p:sp>
        <p:nvSpPr>
          <p:cNvPr id="136" name="Occasion 7"/>
          <p:cNvSpPr/>
          <p:nvPr/>
        </p:nvSpPr>
        <p:spPr>
          <a:xfrm>
            <a:off x="5198570" y="215714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37" name="Occasion 8"/>
          <p:cNvSpPr/>
          <p:nvPr/>
        </p:nvSpPr>
        <p:spPr>
          <a:xfrm>
            <a:off x="5985508" y="212058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70C48335-886B-41B3-A453-7CB7F4BFFD7D}"/>
              </a:ext>
            </a:extLst>
          </p:cNvPr>
          <p:cNvGrpSpPr/>
          <p:nvPr/>
        </p:nvGrpSpPr>
        <p:grpSpPr>
          <a:xfrm>
            <a:off x="8853461" y="2530674"/>
            <a:ext cx="1304725" cy="660069"/>
            <a:chOff x="8853461" y="2410354"/>
            <a:chExt cx="1304725" cy="660069"/>
          </a:xfrm>
        </p:grpSpPr>
        <p:sp>
          <p:nvSpPr>
            <p:cNvPr id="94" name="Title 10">
              <a:extLst>
                <a:ext uri="{FF2B5EF4-FFF2-40B4-BE49-F238E27FC236}">
                  <a16:creationId xmlns:a16="http://schemas.microsoft.com/office/drawing/2014/main" id="{89B2A1A8-5E1B-44A8-87FB-F621930F915D}"/>
                </a:ext>
              </a:extLst>
            </p:cNvPr>
            <p:cNvSpPr txBox="1"/>
            <p:nvPr/>
          </p:nvSpPr>
          <p:spPr>
            <a:xfrm>
              <a:off x="8853461" y="2410354"/>
              <a:ext cx="1100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</a:p>
          </p:txBody>
        </p:sp>
        <p:graphicFrame>
          <p:nvGraphicFramePr>
            <p:cNvPr id="95" name="Chart 10">
              <a:extLst>
                <a:ext uri="{FF2B5EF4-FFF2-40B4-BE49-F238E27FC236}">
                  <a16:creationId xmlns:a16="http://schemas.microsoft.com/office/drawing/2014/main" id="{FF20B8C2-0337-4EF8-B0F4-6D4D5D46751E}"/>
                </a:ext>
              </a:extLst>
            </p:cNvPr>
            <p:cNvGraphicFramePr/>
            <p:nvPr/>
          </p:nvGraphicFramePr>
          <p:xfrm>
            <a:off x="9198944" y="2535446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96" name="Value 10">
              <a:extLst>
                <a:ext uri="{FF2B5EF4-FFF2-40B4-BE49-F238E27FC236}">
                  <a16:creationId xmlns:a16="http://schemas.microsoft.com/office/drawing/2014/main" id="{6A5C1B3A-6C68-4A90-BF4F-1867817CCCD8}"/>
                </a:ext>
              </a:extLst>
            </p:cNvPr>
            <p:cNvSpPr txBox="1"/>
            <p:nvPr/>
          </p:nvSpPr>
          <p:spPr>
            <a:xfrm>
              <a:off x="8861481" y="265787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85%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2C8A67-1B9D-4B65-B69A-4F93E6903778}"/>
              </a:ext>
            </a:extLst>
          </p:cNvPr>
          <p:cNvSpPr txBox="1"/>
          <p:nvPr/>
        </p:nvSpPr>
        <p:spPr>
          <a:xfrm>
            <a:off x="6563199" y="6541453"/>
            <a:ext cx="994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n=36905 [37183]</a:t>
            </a:r>
            <a:endParaRPr lang="en-IN" sz="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D8AC0E1-F073-4AD6-8350-F7A54D4C13E6}"/>
              </a:ext>
            </a:extLst>
          </p:cNvPr>
          <p:cNvGrpSpPr/>
          <p:nvPr/>
        </p:nvGrpSpPr>
        <p:grpSpPr>
          <a:xfrm>
            <a:off x="1273113" y="2794962"/>
            <a:ext cx="1674815" cy="834077"/>
            <a:chOff x="1273113" y="2674642"/>
            <a:chExt cx="1674815" cy="834077"/>
          </a:xfrm>
        </p:grpSpPr>
        <p:sp>
          <p:nvSpPr>
            <p:cNvPr id="273" name="Title 4"/>
            <p:cNvSpPr txBox="1"/>
            <p:nvPr/>
          </p:nvSpPr>
          <p:spPr>
            <a:xfrm>
              <a:off x="1285992" y="2674642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 AT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WORK/SCHOOL</a:t>
              </a:r>
            </a:p>
          </p:txBody>
        </p:sp>
        <p:sp>
          <p:nvSpPr>
            <p:cNvPr id="117" name="Value 4"/>
            <p:cNvSpPr txBox="1"/>
            <p:nvPr/>
          </p:nvSpPr>
          <p:spPr>
            <a:xfrm>
              <a:off x="1273113" y="3104850"/>
              <a:ext cx="496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595959"/>
                  </a:solidFill>
                  <a:latin typeface="Arial"/>
                </a:rPr>
                <a:t>52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%</a:t>
              </a:r>
            </a:p>
          </p:txBody>
        </p:sp>
        <p:graphicFrame>
          <p:nvGraphicFramePr>
            <p:cNvPr id="93" name="Chart 4">
              <a:extLst>
                <a:ext uri="{FF2B5EF4-FFF2-40B4-BE49-F238E27FC236}">
                  <a16:creationId xmlns:a16="http://schemas.microsoft.com/office/drawing/2014/main" id="{DFF7D7F6-D69D-4767-ABF7-10201522A1AB}"/>
                </a:ext>
              </a:extLst>
            </p:cNvPr>
            <p:cNvGraphicFramePr/>
            <p:nvPr/>
          </p:nvGraphicFramePr>
          <p:xfrm>
            <a:off x="1694881" y="2973742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</p:grpSp>
      <p:sp>
        <p:nvSpPr>
          <p:cNvPr id="97" name="Filter">
            <a:extLst>
              <a:ext uri="{FF2B5EF4-FFF2-40B4-BE49-F238E27FC236}">
                <a16:creationId xmlns:a16="http://schemas.microsoft.com/office/drawing/2014/main" id="{6860352E-625B-4519-B548-86C729D4205A}"/>
              </a:ext>
            </a:extLst>
          </p:cNvPr>
          <p:cNvSpPr txBox="1"/>
          <p:nvPr/>
        </p:nvSpPr>
        <p:spPr>
          <a:xfrm>
            <a:off x="289078" y="785297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47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le 64">
            <a:extLst>
              <a:ext uri="{FF2B5EF4-FFF2-40B4-BE49-F238E27FC236}">
                <a16:creationId xmlns:a16="http://schemas.microsoft.com/office/drawing/2014/main" id="{1BEBD542-CBFF-5B44-9C6A-C4CC5533BCDB}"/>
              </a:ext>
            </a:extLst>
          </p:cNvPr>
          <p:cNvSpPr txBox="1">
            <a:spLocks/>
          </p:cNvSpPr>
          <p:nvPr/>
        </p:nvSpPr>
        <p:spPr>
          <a:xfrm>
            <a:off x="281482" y="105371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BY AGE GROUPS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ECC0D5-09BB-844F-8F66-BB44F3AAAA3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89592" y="3628610"/>
            <a:ext cx="5436000" cy="7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D29C72-D1CA-9F4F-80DF-179E3800543C}"/>
              </a:ext>
            </a:extLst>
          </p:cNvPr>
          <p:cNvGrpSpPr/>
          <p:nvPr/>
        </p:nvGrpSpPr>
        <p:grpSpPr>
          <a:xfrm>
            <a:off x="129726" y="1373658"/>
            <a:ext cx="5060981" cy="5172529"/>
            <a:chOff x="129726" y="1179411"/>
            <a:chExt cx="5060981" cy="517252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455EF7-0B84-3B4C-A2C3-36ED2DB9000D}"/>
                </a:ext>
              </a:extLst>
            </p:cNvPr>
            <p:cNvGrpSpPr/>
            <p:nvPr/>
          </p:nvGrpSpPr>
          <p:grpSpPr>
            <a:xfrm>
              <a:off x="129726" y="1179411"/>
              <a:ext cx="5060981" cy="5172529"/>
              <a:chOff x="129726" y="1028575"/>
              <a:chExt cx="5060981" cy="517252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C9700F-485C-1047-B971-BEC0F2FAF3A8}"/>
                  </a:ext>
                </a:extLst>
              </p:cNvPr>
              <p:cNvGraphicFramePr/>
              <p:nvPr/>
            </p:nvGraphicFramePr>
            <p:xfrm>
              <a:off x="211597" y="1028575"/>
              <a:ext cx="4898226" cy="517252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D063ED-FD59-0345-8B2D-2635C76A3FE1}"/>
                  </a:ext>
                </a:extLst>
              </p:cNvPr>
              <p:cNvSpPr txBox="1"/>
              <p:nvPr/>
            </p:nvSpPr>
            <p:spPr>
              <a:xfrm>
                <a:off x="129726" y="1560256"/>
                <a:ext cx="32079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TOTAL POPULATION OF ADULTS, TEENS AND KIDS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871306-D230-D343-B179-32F57851B569}"/>
                  </a:ext>
                </a:extLst>
              </p:cNvPr>
              <p:cNvSpPr txBox="1"/>
              <p:nvPr/>
            </p:nvSpPr>
            <p:spPr>
              <a:xfrm>
                <a:off x="129726" y="2735103"/>
                <a:ext cx="13548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ADULTS AGE 18-70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4B13B5-951B-044E-AD26-30B66C84B4F3}"/>
                  </a:ext>
                </a:extLst>
              </p:cNvPr>
              <p:cNvSpPr txBox="1"/>
              <p:nvPr/>
            </p:nvSpPr>
            <p:spPr>
              <a:xfrm>
                <a:off x="129726" y="391060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TEENS AGE 13-17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029375-5B4E-F84E-8829-262CEBF67DB5}"/>
                  </a:ext>
                </a:extLst>
              </p:cNvPr>
              <p:cNvSpPr txBox="1"/>
              <p:nvPr/>
            </p:nvSpPr>
            <p:spPr>
              <a:xfrm>
                <a:off x="129726" y="5076961"/>
                <a:ext cx="1088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KIDS AGE 4-12</a:t>
                </a:r>
              </a:p>
            </p:txBody>
          </p:sp>
          <p:sp>
            <p:nvSpPr>
              <p:cNvPr id="39" name="Sample1">
                <a:extLst>
                  <a:ext uri="{FF2B5EF4-FFF2-40B4-BE49-F238E27FC236}">
                    <a16:creationId xmlns:a16="http://schemas.microsoft.com/office/drawing/2014/main" id="{5D02F32E-D9C7-094B-9520-F372D2F6C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1597169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n=36905 [37183]</a:t>
                </a:r>
              </a:p>
            </p:txBody>
          </p:sp>
          <p:sp>
            <p:nvSpPr>
              <p:cNvPr id="40" name="Sample2">
                <a:extLst>
                  <a:ext uri="{FF2B5EF4-FFF2-40B4-BE49-F238E27FC236}">
                    <a16:creationId xmlns:a16="http://schemas.microsoft.com/office/drawing/2014/main" id="{65A86F8C-0C83-5946-82FC-A12E9F880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2763860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n=30312 [28614]</a:t>
                </a:r>
              </a:p>
            </p:txBody>
          </p:sp>
          <p:sp>
            <p:nvSpPr>
              <p:cNvPr id="41" name="Sample3">
                <a:extLst>
                  <a:ext uri="{FF2B5EF4-FFF2-40B4-BE49-F238E27FC236}">
                    <a16:creationId xmlns:a16="http://schemas.microsoft.com/office/drawing/2014/main" id="{03C17325-AE80-7F46-B03A-6736E12E9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3938707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n=2798 [2641]</a:t>
                </a:r>
              </a:p>
            </p:txBody>
          </p:sp>
          <p:sp>
            <p:nvSpPr>
              <p:cNvPr id="42" name="Sample4">
                <a:extLst>
                  <a:ext uri="{FF2B5EF4-FFF2-40B4-BE49-F238E27FC236}">
                    <a16:creationId xmlns:a16="http://schemas.microsoft.com/office/drawing/2014/main" id="{27136901-2772-7E4A-90DA-B8CEBA506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3512" y="5105718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n=3795 [5927]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CE94ED-12F6-D74F-B04B-1B1DFF60B670}"/>
                </a:ext>
              </a:extLst>
            </p:cNvPr>
            <p:cNvSpPr/>
            <p:nvPr/>
          </p:nvSpPr>
          <p:spPr>
            <a:xfrm>
              <a:off x="211597" y="2168912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3D0FA4-D50F-1346-8FDB-C6538BC271CD}"/>
                </a:ext>
              </a:extLst>
            </p:cNvPr>
            <p:cNvSpPr/>
            <p:nvPr/>
          </p:nvSpPr>
          <p:spPr>
            <a:xfrm>
              <a:off x="211597" y="3328639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8D3B97-63D2-7B4D-9127-729009E11D7E}"/>
                </a:ext>
              </a:extLst>
            </p:cNvPr>
            <p:cNvSpPr/>
            <p:nvPr/>
          </p:nvSpPr>
          <p:spPr>
            <a:xfrm>
              <a:off x="211597" y="4482791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41D1131-8C16-2548-A1E1-EF3A4041F6CA}"/>
                </a:ext>
              </a:extLst>
            </p:cNvPr>
            <p:cNvSpPr/>
            <p:nvPr/>
          </p:nvSpPr>
          <p:spPr>
            <a:xfrm>
              <a:off x="211597" y="5631367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F0941EC-ED25-E045-8844-A075557E1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4" y="1250165"/>
            <a:ext cx="667754" cy="6677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1715F4-16E3-5047-9B1B-DC8261FA1F8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09" y="1250165"/>
            <a:ext cx="667754" cy="6677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BC1B41-319C-274C-AC37-28362C23F6FE}"/>
              </a:ext>
            </a:extLst>
          </p:cNvPr>
          <p:cNvSpPr txBox="1"/>
          <p:nvPr/>
        </p:nvSpPr>
        <p:spPr>
          <a:xfrm>
            <a:off x="5424476" y="1147614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% OF OCCASIONS OCCURRING AT HOME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95E085F-4B52-574C-A721-63A450C79C43}"/>
              </a:ext>
            </a:extLst>
          </p:cNvPr>
          <p:cNvGraphicFramePr>
            <a:graphicFrameLocks noGrp="1"/>
          </p:cNvGraphicFramePr>
          <p:nvPr/>
        </p:nvGraphicFramePr>
        <p:xfrm>
          <a:off x="5556563" y="1450644"/>
          <a:ext cx="6427303" cy="492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389683158"/>
                    </a:ext>
                  </a:extLst>
                </a:gridCol>
                <a:gridCol w="1654183">
                  <a:extLst>
                    <a:ext uri="{9D8B030D-6E8A-4147-A177-3AD203B41FA5}">
                      <a16:colId xmlns:a16="http://schemas.microsoft.com/office/drawing/2014/main" val="343069890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29758096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490518355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139777072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4151157601"/>
                    </a:ext>
                  </a:extLst>
                </a:gridCol>
              </a:tblGrid>
              <a:tr h="428322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Segments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Adults, Teens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&amp; 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Teens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54727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Early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Morning Bite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19628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for One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61260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9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512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Mid-Morning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00414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68568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7936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81920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7115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249903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08047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385560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0963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6674"/>
                  </a:ext>
                </a:extLst>
              </a:tr>
            </a:tbl>
          </a:graphicData>
        </a:graphic>
      </p:graphicFrame>
      <p:graphicFrame>
        <p:nvGraphicFramePr>
          <p:cNvPr id="13" name="Chart 57">
            <a:extLst>
              <a:ext uri="{FF2B5EF4-FFF2-40B4-BE49-F238E27FC236}">
                <a16:creationId xmlns:a16="http://schemas.microsoft.com/office/drawing/2014/main" id="{B57BAE66-219D-0D46-886B-90B4887A9DBD}"/>
              </a:ext>
            </a:extLst>
          </p:cNvPr>
          <p:cNvGraphicFramePr/>
          <p:nvPr/>
        </p:nvGraphicFramePr>
        <p:xfrm>
          <a:off x="7409634" y="185926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FCF280F7-CBA3-BA40-A1C9-C0AA1ADD700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7113" y="3854168"/>
            <a:ext cx="5076000" cy="72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FF7305-343A-DC4A-B610-97B9D0F7F02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980667" y="3854168"/>
            <a:ext cx="5076000" cy="7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0AA475-814F-E54C-A782-4E8E57B69E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29335" y="3854168"/>
            <a:ext cx="5076000" cy="7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7964F4-D431-FC41-9483-8843D728D4D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270445" y="3854168"/>
            <a:ext cx="5076000" cy="72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2A5256-8ED6-9748-A348-50D9E368B972}"/>
              </a:ext>
            </a:extLst>
          </p:cNvPr>
          <p:cNvCxnSpPr/>
          <p:nvPr/>
        </p:nvCxnSpPr>
        <p:spPr>
          <a:xfrm>
            <a:off x="5664631" y="1990074"/>
            <a:ext cx="0" cy="108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BB2492C-12E1-7C4C-9375-F7BBE0D7B4EA}"/>
              </a:ext>
            </a:extLst>
          </p:cNvPr>
          <p:cNvCxnSpPr/>
          <p:nvPr/>
        </p:nvCxnSpPr>
        <p:spPr>
          <a:xfrm>
            <a:off x="5664631" y="2315539"/>
            <a:ext cx="0" cy="108000"/>
          </a:xfrm>
          <a:prstGeom prst="line">
            <a:avLst/>
          </a:prstGeom>
          <a:ln w="28575">
            <a:solidFill>
              <a:srgbClr val="E8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5823C-096B-1B49-88F2-574DFBA63018}"/>
              </a:ext>
            </a:extLst>
          </p:cNvPr>
          <p:cNvCxnSpPr/>
          <p:nvPr/>
        </p:nvCxnSpPr>
        <p:spPr>
          <a:xfrm>
            <a:off x="5664631" y="2633254"/>
            <a:ext cx="0" cy="10800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6FB2EF-12ED-9146-8E06-024BB7ED38F4}"/>
              </a:ext>
            </a:extLst>
          </p:cNvPr>
          <p:cNvCxnSpPr/>
          <p:nvPr/>
        </p:nvCxnSpPr>
        <p:spPr>
          <a:xfrm>
            <a:off x="5664631" y="2950970"/>
            <a:ext cx="0" cy="10800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4B681-D3C8-7446-A805-01741EF15171}"/>
              </a:ext>
            </a:extLst>
          </p:cNvPr>
          <p:cNvCxnSpPr/>
          <p:nvPr/>
        </p:nvCxnSpPr>
        <p:spPr>
          <a:xfrm>
            <a:off x="5664631" y="3276434"/>
            <a:ext cx="0" cy="10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FD7840-70F5-BE45-B04E-FFCE0CD75A77}"/>
              </a:ext>
            </a:extLst>
          </p:cNvPr>
          <p:cNvCxnSpPr/>
          <p:nvPr/>
        </p:nvCxnSpPr>
        <p:spPr>
          <a:xfrm>
            <a:off x="5664631" y="3594149"/>
            <a:ext cx="0" cy="108000"/>
          </a:xfrm>
          <a:prstGeom prst="line">
            <a:avLst/>
          </a:prstGeom>
          <a:ln w="28575">
            <a:solidFill>
              <a:srgbClr val="D1D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C1D16E-1B72-F046-8D1C-4B645250AEDD}"/>
              </a:ext>
            </a:extLst>
          </p:cNvPr>
          <p:cNvCxnSpPr/>
          <p:nvPr/>
        </p:nvCxnSpPr>
        <p:spPr>
          <a:xfrm>
            <a:off x="5664631" y="3919614"/>
            <a:ext cx="0" cy="108000"/>
          </a:xfrm>
          <a:prstGeom prst="line">
            <a:avLst/>
          </a:prstGeom>
          <a:ln w="28575">
            <a:solidFill>
              <a:srgbClr val="4EB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549FACA-74B8-934B-8195-181818462EF8}"/>
              </a:ext>
            </a:extLst>
          </p:cNvPr>
          <p:cNvCxnSpPr/>
          <p:nvPr/>
        </p:nvCxnSpPr>
        <p:spPr>
          <a:xfrm>
            <a:off x="5664631" y="4237329"/>
            <a:ext cx="0" cy="108000"/>
          </a:xfrm>
          <a:prstGeom prst="line">
            <a:avLst/>
          </a:prstGeom>
          <a:ln w="28575">
            <a:solidFill>
              <a:srgbClr val="4D8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08458F-9183-F848-82C9-0184C2C794D6}"/>
              </a:ext>
            </a:extLst>
          </p:cNvPr>
          <p:cNvCxnSpPr/>
          <p:nvPr/>
        </p:nvCxnSpPr>
        <p:spPr>
          <a:xfrm>
            <a:off x="5664631" y="4555044"/>
            <a:ext cx="0" cy="108000"/>
          </a:xfrm>
          <a:prstGeom prst="line">
            <a:avLst/>
          </a:prstGeom>
          <a:ln w="28575">
            <a:solidFill>
              <a:srgbClr val="355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4CC73B9-43FC-644D-98CB-89A0327F027B}"/>
              </a:ext>
            </a:extLst>
          </p:cNvPr>
          <p:cNvCxnSpPr/>
          <p:nvPr/>
        </p:nvCxnSpPr>
        <p:spPr>
          <a:xfrm>
            <a:off x="5664631" y="4880509"/>
            <a:ext cx="0" cy="108000"/>
          </a:xfrm>
          <a:prstGeom prst="line">
            <a:avLst/>
          </a:prstGeom>
          <a:ln w="28575">
            <a:solidFill>
              <a:srgbClr val="005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110C90-6B98-C944-B425-19FFE1A684B9}"/>
              </a:ext>
            </a:extLst>
          </p:cNvPr>
          <p:cNvCxnSpPr/>
          <p:nvPr/>
        </p:nvCxnSpPr>
        <p:spPr>
          <a:xfrm>
            <a:off x="5664631" y="5190475"/>
            <a:ext cx="0" cy="108000"/>
          </a:xfrm>
          <a:prstGeom prst="line">
            <a:avLst/>
          </a:prstGeom>
          <a:ln w="28575">
            <a:solidFill>
              <a:srgbClr val="002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44641A-38A8-4547-9328-190F61125049}"/>
              </a:ext>
            </a:extLst>
          </p:cNvPr>
          <p:cNvCxnSpPr/>
          <p:nvPr/>
        </p:nvCxnSpPr>
        <p:spPr>
          <a:xfrm>
            <a:off x="5664631" y="5523688"/>
            <a:ext cx="0" cy="10800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0201842-7F56-6549-B0FE-E6E397E84A7C}"/>
              </a:ext>
            </a:extLst>
          </p:cNvPr>
          <p:cNvCxnSpPr/>
          <p:nvPr/>
        </p:nvCxnSpPr>
        <p:spPr>
          <a:xfrm>
            <a:off x="5664631" y="5841403"/>
            <a:ext cx="0" cy="10800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B5C8095-1447-C74E-B304-5489EEEC334C}"/>
              </a:ext>
            </a:extLst>
          </p:cNvPr>
          <p:cNvCxnSpPr/>
          <p:nvPr/>
        </p:nvCxnSpPr>
        <p:spPr>
          <a:xfrm>
            <a:off x="5664631" y="6159118"/>
            <a:ext cx="0" cy="1080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Chart 59">
            <a:extLst>
              <a:ext uri="{FF2B5EF4-FFF2-40B4-BE49-F238E27FC236}">
                <a16:creationId xmlns:a16="http://schemas.microsoft.com/office/drawing/2014/main" id="{90B39F1F-E5F8-4174-83EF-FF97E5F4F496}"/>
              </a:ext>
            </a:extLst>
          </p:cNvPr>
          <p:cNvGraphicFramePr/>
          <p:nvPr/>
        </p:nvGraphicFramePr>
        <p:xfrm>
          <a:off x="9685335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6" name="Chart 58">
            <a:extLst>
              <a:ext uri="{FF2B5EF4-FFF2-40B4-BE49-F238E27FC236}">
                <a16:creationId xmlns:a16="http://schemas.microsoft.com/office/drawing/2014/main" id="{835277E2-0501-4BBF-90C0-9205FD5B7BB8}"/>
              </a:ext>
            </a:extLst>
          </p:cNvPr>
          <p:cNvGraphicFramePr/>
          <p:nvPr/>
        </p:nvGraphicFramePr>
        <p:xfrm>
          <a:off x="8549578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7" name="Chart 60">
            <a:extLst>
              <a:ext uri="{FF2B5EF4-FFF2-40B4-BE49-F238E27FC236}">
                <a16:creationId xmlns:a16="http://schemas.microsoft.com/office/drawing/2014/main" id="{1674F546-A080-4463-B462-8A3889C3BFE8}"/>
              </a:ext>
            </a:extLst>
          </p:cNvPr>
          <p:cNvGraphicFramePr/>
          <p:nvPr/>
        </p:nvGraphicFramePr>
        <p:xfrm>
          <a:off x="10821697" y="1870150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128121D0-981E-41D5-9EA0-7E9367623CED}"/>
              </a:ext>
            </a:extLst>
          </p:cNvPr>
          <p:cNvSpPr txBox="1"/>
          <p:nvPr/>
        </p:nvSpPr>
        <p:spPr>
          <a:xfrm>
            <a:off x="3732881" y="6403308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Unweighted [weighted] base: Eating Occasions. See notes section for more information.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When viewed as a total population, children age 4-12 and adults/teens age 13-70 have been weighted to match population proportions.  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ilter">
            <a:extLst>
              <a:ext uri="{FF2B5EF4-FFF2-40B4-BE49-F238E27FC236}">
                <a16:creationId xmlns:a16="http://schemas.microsoft.com/office/drawing/2014/main" id="{806856FA-4B59-4F44-AF64-11BEE721B801}"/>
              </a:ext>
            </a:extLst>
          </p:cNvPr>
          <p:cNvSpPr txBox="1"/>
          <p:nvPr/>
        </p:nvSpPr>
        <p:spPr>
          <a:xfrm>
            <a:off x="289078" y="700890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</a:rPr>
              <a:t>Occasion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955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49CEA972-BEDE-8543-89C6-2B2EB698FE4A}"/>
              </a:ext>
            </a:extLst>
          </p:cNvPr>
          <p:cNvSpPr/>
          <p:nvPr/>
        </p:nvSpPr>
        <p:spPr>
          <a:xfrm>
            <a:off x="9254851" y="1021877"/>
            <a:ext cx="2738627" cy="525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aphicFrame>
        <p:nvGraphicFramePr>
          <p:cNvPr id="130" name="TotalOccasion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68444"/>
              </p:ext>
            </p:extLst>
          </p:nvPr>
        </p:nvGraphicFramePr>
        <p:xfrm>
          <a:off x="9257212" y="1713455"/>
          <a:ext cx="2732561" cy="4572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8835">
                  <a:extLst>
                    <a:ext uri="{9D8B030D-6E8A-4147-A177-3AD203B41FA5}">
                      <a16:colId xmlns:a16="http://schemas.microsoft.com/office/drawing/2014/main" val="2644948352"/>
                    </a:ext>
                  </a:extLst>
                </a:gridCol>
                <a:gridCol w="1124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215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Mealtime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36794"/>
                  </a:ext>
                </a:extLst>
              </a:tr>
              <a:tr h="7621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Pleasure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633491"/>
                  </a:ext>
                </a:extLst>
              </a:tr>
              <a:tr h="7621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Social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124758"/>
                  </a:ext>
                </a:extLst>
              </a:tr>
              <a:tr h="7621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Convenience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89395"/>
                  </a:ext>
                </a:extLst>
              </a:tr>
              <a:tr h="7621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Nourishment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54246"/>
                  </a:ext>
                </a:extLst>
              </a:tr>
              <a:tr h="7621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Grazing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946002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162C9435-79D3-4C45-B765-33CA3244FB7F}"/>
              </a:ext>
            </a:extLst>
          </p:cNvPr>
          <p:cNvSpPr/>
          <p:nvPr/>
        </p:nvSpPr>
        <p:spPr>
          <a:xfrm>
            <a:off x="235766" y="1021877"/>
            <a:ext cx="5507566" cy="25215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643" y="311588"/>
            <a:ext cx="11338560" cy="549275"/>
          </a:xfrm>
        </p:spPr>
        <p:txBody>
          <a:bodyPr>
            <a:noAutofit/>
          </a:bodyPr>
          <a:lstStyle/>
          <a:p>
            <a:r>
              <a:rPr lang="en-US" sz="4000" dirty="0"/>
              <a:t>EARLY MORNING BITE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1122108" y="495456"/>
            <a:ext cx="111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All Eating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11420835" y="0"/>
            <a:ext cx="535400" cy="502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5" name="Isosceles Triangle 204"/>
          <p:cNvSpPr/>
          <p:nvPr/>
        </p:nvSpPr>
        <p:spPr>
          <a:xfrm>
            <a:off x="11420835" y="421207"/>
            <a:ext cx="535400" cy="8171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6" name="OccasionSize"/>
          <p:cNvSpPr txBox="1"/>
          <p:nvPr/>
        </p:nvSpPr>
        <p:spPr>
          <a:xfrm>
            <a:off x="11316103" y="-37030"/>
            <a:ext cx="74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2280B34-396B-AC4F-BB5B-7AFDCCB02ACF}"/>
              </a:ext>
            </a:extLst>
          </p:cNvPr>
          <p:cNvSpPr/>
          <p:nvPr/>
        </p:nvSpPr>
        <p:spPr>
          <a:xfrm>
            <a:off x="5944135" y="1021877"/>
            <a:ext cx="3109913" cy="25215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2091AA9-0A7E-2B47-8262-E9F466B7A044}"/>
              </a:ext>
            </a:extLst>
          </p:cNvPr>
          <p:cNvSpPr/>
          <p:nvPr/>
        </p:nvSpPr>
        <p:spPr>
          <a:xfrm>
            <a:off x="239964" y="3757366"/>
            <a:ext cx="5507566" cy="25215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D2FC5C3-CD45-E748-9B5D-2BB24D0BFAE0}"/>
              </a:ext>
            </a:extLst>
          </p:cNvPr>
          <p:cNvSpPr/>
          <p:nvPr/>
        </p:nvSpPr>
        <p:spPr>
          <a:xfrm>
            <a:off x="5944135" y="3756346"/>
            <a:ext cx="3109913" cy="25215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4653719E-F476-964E-B1AE-4DF3536F6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4" y="1021878"/>
            <a:ext cx="326697" cy="3458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814112" y="1073807"/>
            <a:ext cx="596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>
                <a:latin typeface="Franklin Gothic Book" panose="020B0503020102020204" pitchFamily="34" charset="0"/>
              </a:rPr>
              <a:t>WHEN</a:t>
            </a:r>
            <a:endParaRPr lang="en-US" sz="1200" b="1" dirty="0">
              <a:latin typeface="Franklin Gothic Book" panose="020B0503020102020204" pitchFamily="34" charset="0"/>
            </a:endParaRPr>
          </a:p>
        </p:txBody>
      </p:sp>
      <p:pic>
        <p:nvPicPr>
          <p:cNvPr id="24" name="Picture 23" descr="A picture containing knife&#10;&#10;Description automatically generated">
            <a:extLst>
              <a:ext uri="{FF2B5EF4-FFF2-40B4-BE49-F238E27FC236}">
                <a16:creationId xmlns:a16="http://schemas.microsoft.com/office/drawing/2014/main" id="{4653719E-F476-964E-B1AE-4DF3536F6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96" y="1021878"/>
            <a:ext cx="326697" cy="3458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593" y="1367738"/>
            <a:ext cx="2747926" cy="114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9839644" y="1073807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 dirty="0">
                <a:latin typeface="Franklin Gothic Book" panose="020B0503020102020204" pitchFamily="34" charset="0"/>
              </a:rPr>
              <a:t>WHY</a:t>
            </a:r>
          </a:p>
        </p:txBody>
      </p:sp>
      <p:pic>
        <p:nvPicPr>
          <p:cNvPr id="27" name="Picture 26" descr="A picture containing knife&#10;&#10;Description automatically generated">
            <a:extLst>
              <a:ext uri="{FF2B5EF4-FFF2-40B4-BE49-F238E27FC236}">
                <a16:creationId xmlns:a16="http://schemas.microsoft.com/office/drawing/2014/main" id="{4653719E-F476-964E-B1AE-4DF3536F6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4" y="3759232"/>
            <a:ext cx="326697" cy="345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4" y="1367738"/>
            <a:ext cx="5525703" cy="114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4" y="4105092"/>
            <a:ext cx="5525703" cy="114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814112" y="3811161"/>
            <a:ext cx="506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 dirty="0">
                <a:latin typeface="Franklin Gothic Book" panose="020B0503020102020204" pitchFamily="34" charset="0"/>
              </a:rPr>
              <a:t>WHO</a:t>
            </a:r>
          </a:p>
        </p:txBody>
      </p:sp>
      <p:pic>
        <p:nvPicPr>
          <p:cNvPr id="31" name="Picture 30" descr="A picture containing knife&#10;&#10;Description automatically generated">
            <a:extLst>
              <a:ext uri="{FF2B5EF4-FFF2-40B4-BE49-F238E27FC236}">
                <a16:creationId xmlns:a16="http://schemas.microsoft.com/office/drawing/2014/main" id="{4653719E-F476-964E-B1AE-4DF3536F6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86" y="3759232"/>
            <a:ext cx="326697" cy="3458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56" y="4105092"/>
            <a:ext cx="3104709" cy="1143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6535134" y="3811161"/>
            <a:ext cx="883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 dirty="0">
                <a:latin typeface="Franklin Gothic Book" panose="020B0503020102020204" pitchFamily="34" charset="0"/>
              </a:rPr>
              <a:t>WHO WITH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CA25DB-A767-4497-9DAC-67B849F33F2D}"/>
              </a:ext>
            </a:extLst>
          </p:cNvPr>
          <p:cNvGrpSpPr/>
          <p:nvPr/>
        </p:nvGrpSpPr>
        <p:grpSpPr>
          <a:xfrm>
            <a:off x="2050249" y="1484653"/>
            <a:ext cx="1799030" cy="850999"/>
            <a:chOff x="2050249" y="1484653"/>
            <a:chExt cx="1799030" cy="850999"/>
          </a:xfrm>
        </p:grpSpPr>
        <p:graphicFrame>
          <p:nvGraphicFramePr>
            <p:cNvPr id="30" name="TriangleChart"/>
            <p:cNvGraphicFramePr/>
            <p:nvPr>
              <p:extLst>
                <p:ext uri="{D42A27DB-BD31-4B8C-83A1-F6EECF244321}">
                  <p14:modId xmlns:p14="http://schemas.microsoft.com/office/powerpoint/2010/main" val="2221536846"/>
                </p:ext>
              </p:extLst>
            </p:nvPr>
          </p:nvGraphicFramePr>
          <p:xfrm>
            <a:off x="2099741" y="1527335"/>
            <a:ext cx="729016" cy="7706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6" name="Freeform 55"/>
            <p:cNvSpPr/>
            <p:nvPr/>
          </p:nvSpPr>
          <p:spPr>
            <a:xfrm>
              <a:off x="2050249" y="1484653"/>
              <a:ext cx="828000" cy="850999"/>
            </a:xfrm>
            <a:custGeom>
              <a:avLst/>
              <a:gdLst>
                <a:gd name="connsiteX0" fmla="*/ 0 w 987552"/>
                <a:gd name="connsiteY0" fmla="*/ 0 h 1014984"/>
                <a:gd name="connsiteX1" fmla="*/ 987552 w 987552"/>
                <a:gd name="connsiteY1" fmla="*/ 0 h 1014984"/>
                <a:gd name="connsiteX2" fmla="*/ 987552 w 987552"/>
                <a:gd name="connsiteY2" fmla="*/ 1014984 h 1014984"/>
                <a:gd name="connsiteX3" fmla="*/ 0 w 987552"/>
                <a:gd name="connsiteY3" fmla="*/ 1014984 h 1014984"/>
                <a:gd name="connsiteX4" fmla="*/ 0 w 987552"/>
                <a:gd name="connsiteY4" fmla="*/ 0 h 1014984"/>
                <a:gd name="connsiteX5" fmla="*/ 493777 w 987552"/>
                <a:gd name="connsiteY5" fmla="*/ 50292 h 1014984"/>
                <a:gd name="connsiteX6" fmla="*/ 86453 w 987552"/>
                <a:gd name="connsiteY6" fmla="*/ 964692 h 1014984"/>
                <a:gd name="connsiteX7" fmla="*/ 901100 w 987552"/>
                <a:gd name="connsiteY7" fmla="*/ 964692 h 1014984"/>
                <a:gd name="connsiteX8" fmla="*/ 493777 w 987552"/>
                <a:gd name="connsiteY8" fmla="*/ 50292 h 101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552" h="1014984">
                  <a:moveTo>
                    <a:pt x="0" y="0"/>
                  </a:moveTo>
                  <a:lnTo>
                    <a:pt x="987552" y="0"/>
                  </a:lnTo>
                  <a:lnTo>
                    <a:pt x="987552" y="1014984"/>
                  </a:lnTo>
                  <a:lnTo>
                    <a:pt x="0" y="1014984"/>
                  </a:lnTo>
                  <a:lnTo>
                    <a:pt x="0" y="0"/>
                  </a:lnTo>
                  <a:close/>
                  <a:moveTo>
                    <a:pt x="493777" y="50292"/>
                  </a:moveTo>
                  <a:lnTo>
                    <a:pt x="86453" y="964692"/>
                  </a:lnTo>
                  <a:lnTo>
                    <a:pt x="901100" y="964692"/>
                  </a:lnTo>
                  <a:lnTo>
                    <a:pt x="493777" y="50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itle">
              <a:extLst>
                <a:ext uri="{FF2B5EF4-FFF2-40B4-BE49-F238E27FC236}">
                  <a16:creationId xmlns:a16="http://schemas.microsoft.com/office/drawing/2014/main" id="{85CE7D04-8864-A94C-9F21-D9AD943EEA92}"/>
                </a:ext>
              </a:extLst>
            </p:cNvPr>
            <p:cNvSpPr/>
            <p:nvPr/>
          </p:nvSpPr>
          <p:spPr>
            <a:xfrm>
              <a:off x="2659705" y="1723713"/>
              <a:ext cx="1189574" cy="230832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algn="ctr" fontAlgn="t"/>
              <a:r>
                <a:rPr lang="en-US" sz="900" dirty="0">
                  <a:latin typeface="Franklin Gothic Book" panose="020B0503020102020204" pitchFamily="34" charset="0"/>
                </a:rPr>
                <a:t>12 AM - 5:30 AM</a:t>
              </a:r>
            </a:p>
          </p:txBody>
        </p:sp>
        <p:sp>
          <p:nvSpPr>
            <p:cNvPr id="65" name="Value">
              <a:extLst>
                <a:ext uri="{FF2B5EF4-FFF2-40B4-BE49-F238E27FC236}">
                  <a16:creationId xmlns:a16="http://schemas.microsoft.com/office/drawing/2014/main" id="{85CE7D04-8864-A94C-9F21-D9AD943EEA92}"/>
                </a:ext>
              </a:extLst>
            </p:cNvPr>
            <p:cNvSpPr/>
            <p:nvPr/>
          </p:nvSpPr>
          <p:spPr>
            <a:xfrm>
              <a:off x="3043878" y="1848378"/>
              <a:ext cx="414216" cy="276999"/>
            </a:xfrm>
            <a:prstGeom prst="rect">
              <a:avLst/>
            </a:prstGeom>
          </p:spPr>
          <p:txBody>
            <a:bodyPr wrap="none" lIns="45720" rIns="45720">
              <a:spAutoFit/>
            </a:bodyPr>
            <a:lstStyle/>
            <a:p>
              <a:pPr fontAlgn="t"/>
              <a:r>
                <a:rPr lang="en-US" sz="1200" dirty="0">
                  <a:solidFill>
                    <a:srgbClr val="308219"/>
                  </a:solidFill>
                  <a:latin typeface="Franklin Gothic Book" panose="020B0503020102020204" pitchFamily="34" charset="0"/>
                </a:rPr>
                <a:t>24% 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6635" y="2458931"/>
            <a:ext cx="2130398" cy="5332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68" y="2482170"/>
            <a:ext cx="1876827" cy="533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35C1D42-5ED1-47B7-81DE-6B7CB09C1F00}"/>
              </a:ext>
            </a:extLst>
          </p:cNvPr>
          <p:cNvGrpSpPr/>
          <p:nvPr/>
        </p:nvGrpSpPr>
        <p:grpSpPr>
          <a:xfrm>
            <a:off x="2050249" y="2567738"/>
            <a:ext cx="1829204" cy="850999"/>
            <a:chOff x="2050249" y="2567738"/>
            <a:chExt cx="1829204" cy="850999"/>
          </a:xfrm>
        </p:grpSpPr>
        <p:graphicFrame>
          <p:nvGraphicFramePr>
            <p:cNvPr id="55" name="TriangleChart"/>
            <p:cNvGraphicFramePr/>
            <p:nvPr>
              <p:extLst>
                <p:ext uri="{D42A27DB-BD31-4B8C-83A1-F6EECF244321}">
                  <p14:modId xmlns:p14="http://schemas.microsoft.com/office/powerpoint/2010/main" val="3697494357"/>
                </p:ext>
              </p:extLst>
            </p:nvPr>
          </p:nvGraphicFramePr>
          <p:xfrm>
            <a:off x="2099741" y="2610420"/>
            <a:ext cx="729016" cy="7706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7" name="Freeform 56"/>
            <p:cNvSpPr/>
            <p:nvPr/>
          </p:nvSpPr>
          <p:spPr>
            <a:xfrm>
              <a:off x="2050249" y="2567738"/>
              <a:ext cx="828000" cy="850999"/>
            </a:xfrm>
            <a:custGeom>
              <a:avLst/>
              <a:gdLst>
                <a:gd name="connsiteX0" fmla="*/ 0 w 987552"/>
                <a:gd name="connsiteY0" fmla="*/ 0 h 1014984"/>
                <a:gd name="connsiteX1" fmla="*/ 987552 w 987552"/>
                <a:gd name="connsiteY1" fmla="*/ 0 h 1014984"/>
                <a:gd name="connsiteX2" fmla="*/ 987552 w 987552"/>
                <a:gd name="connsiteY2" fmla="*/ 1014984 h 1014984"/>
                <a:gd name="connsiteX3" fmla="*/ 0 w 987552"/>
                <a:gd name="connsiteY3" fmla="*/ 1014984 h 1014984"/>
                <a:gd name="connsiteX4" fmla="*/ 0 w 987552"/>
                <a:gd name="connsiteY4" fmla="*/ 0 h 1014984"/>
                <a:gd name="connsiteX5" fmla="*/ 493777 w 987552"/>
                <a:gd name="connsiteY5" fmla="*/ 50292 h 1014984"/>
                <a:gd name="connsiteX6" fmla="*/ 86453 w 987552"/>
                <a:gd name="connsiteY6" fmla="*/ 964692 h 1014984"/>
                <a:gd name="connsiteX7" fmla="*/ 901100 w 987552"/>
                <a:gd name="connsiteY7" fmla="*/ 964692 h 1014984"/>
                <a:gd name="connsiteX8" fmla="*/ 493777 w 987552"/>
                <a:gd name="connsiteY8" fmla="*/ 50292 h 101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552" h="1014984">
                  <a:moveTo>
                    <a:pt x="0" y="0"/>
                  </a:moveTo>
                  <a:lnTo>
                    <a:pt x="987552" y="0"/>
                  </a:lnTo>
                  <a:lnTo>
                    <a:pt x="987552" y="1014984"/>
                  </a:lnTo>
                  <a:lnTo>
                    <a:pt x="0" y="1014984"/>
                  </a:lnTo>
                  <a:lnTo>
                    <a:pt x="0" y="0"/>
                  </a:lnTo>
                  <a:close/>
                  <a:moveTo>
                    <a:pt x="493777" y="50292"/>
                  </a:moveTo>
                  <a:lnTo>
                    <a:pt x="86453" y="964692"/>
                  </a:lnTo>
                  <a:lnTo>
                    <a:pt x="901100" y="964692"/>
                  </a:lnTo>
                  <a:lnTo>
                    <a:pt x="493777" y="50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itle">
              <a:extLst>
                <a:ext uri="{FF2B5EF4-FFF2-40B4-BE49-F238E27FC236}">
                  <a16:creationId xmlns:a16="http://schemas.microsoft.com/office/drawing/2014/main" id="{85CE7D04-8864-A94C-9F21-D9AD943EEA92}"/>
                </a:ext>
              </a:extLst>
            </p:cNvPr>
            <p:cNvSpPr/>
            <p:nvPr/>
          </p:nvSpPr>
          <p:spPr>
            <a:xfrm>
              <a:off x="2673589" y="2832955"/>
              <a:ext cx="1205864" cy="230832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algn="ctr" fontAlgn="t"/>
              <a:r>
                <a:rPr lang="en-US" sz="900" dirty="0">
                  <a:latin typeface="Franklin Gothic Book" panose="020B0503020102020204" pitchFamily="34" charset="0"/>
                </a:rPr>
                <a:t>6 AM – 9:30 AM</a:t>
              </a:r>
            </a:p>
          </p:txBody>
        </p:sp>
        <p:sp>
          <p:nvSpPr>
            <p:cNvPr id="72" name="Value">
              <a:extLst>
                <a:ext uri="{FF2B5EF4-FFF2-40B4-BE49-F238E27FC236}">
                  <a16:creationId xmlns:a16="http://schemas.microsoft.com/office/drawing/2014/main" id="{85CE7D04-8864-A94C-9F21-D9AD943EEA92}"/>
                </a:ext>
              </a:extLst>
            </p:cNvPr>
            <p:cNvSpPr/>
            <p:nvPr/>
          </p:nvSpPr>
          <p:spPr>
            <a:xfrm>
              <a:off x="3043878" y="2963124"/>
              <a:ext cx="420949" cy="276999"/>
            </a:xfrm>
            <a:prstGeom prst="rect">
              <a:avLst/>
            </a:prstGeom>
          </p:spPr>
          <p:txBody>
            <a:bodyPr wrap="none" lIns="45720" rIns="45720">
              <a:spAutoFit/>
            </a:bodyPr>
            <a:lstStyle/>
            <a:p>
              <a:pPr fontAlgn="t"/>
              <a:r>
                <a:rPr lang="en-US" sz="1200" dirty="0">
                  <a:solidFill>
                    <a:srgbClr val="308219"/>
                  </a:solidFill>
                  <a:latin typeface="Franklin Gothic Book" panose="020B0503020102020204" pitchFamily="34" charset="0"/>
                </a:rPr>
                <a:t>49% 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97262" y="2458931"/>
            <a:ext cx="2130398" cy="5332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58" y="2482170"/>
            <a:ext cx="1887665" cy="5332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F760ED0-4ACB-4B95-8F72-C65CE30BAE41}"/>
              </a:ext>
            </a:extLst>
          </p:cNvPr>
          <p:cNvGrpSpPr/>
          <p:nvPr/>
        </p:nvGrpSpPr>
        <p:grpSpPr>
          <a:xfrm>
            <a:off x="4036975" y="1576409"/>
            <a:ext cx="1682173" cy="701405"/>
            <a:chOff x="4036975" y="1576409"/>
            <a:chExt cx="1682173" cy="701405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F91FDCD-4B25-4249-B352-2BA4C806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975" y="1576409"/>
              <a:ext cx="703086" cy="701405"/>
            </a:xfrm>
            <a:prstGeom prst="rect">
              <a:avLst/>
            </a:prstGeom>
          </p:spPr>
        </p:pic>
        <p:sp>
          <p:nvSpPr>
            <p:cNvPr id="79" name="Title">
              <a:extLst>
                <a:ext uri="{FF2B5EF4-FFF2-40B4-BE49-F238E27FC236}">
                  <a16:creationId xmlns:a16="http://schemas.microsoft.com/office/drawing/2014/main" id="{85CE7D04-8864-A94C-9F21-D9AD943EEA92}"/>
                </a:ext>
              </a:extLst>
            </p:cNvPr>
            <p:cNvSpPr/>
            <p:nvPr/>
          </p:nvSpPr>
          <p:spPr>
            <a:xfrm>
              <a:off x="4751293" y="1582591"/>
              <a:ext cx="967855" cy="230832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algn="ctr" fontAlgn="t"/>
              <a:r>
                <a:rPr lang="en-US" sz="900" dirty="0">
                  <a:latin typeface="Franklin Gothic Book" panose="020B0503020102020204" pitchFamily="34" charset="0"/>
                </a:rPr>
                <a:t>Weekday</a:t>
              </a:r>
            </a:p>
          </p:txBody>
        </p:sp>
        <p:sp>
          <p:nvSpPr>
            <p:cNvPr id="80" name="Value">
              <a:extLst>
                <a:ext uri="{FF2B5EF4-FFF2-40B4-BE49-F238E27FC236}">
                  <a16:creationId xmlns:a16="http://schemas.microsoft.com/office/drawing/2014/main" id="{85CE7D04-8864-A94C-9F21-D9AD943EEA92}"/>
                </a:ext>
              </a:extLst>
            </p:cNvPr>
            <p:cNvSpPr/>
            <p:nvPr/>
          </p:nvSpPr>
          <p:spPr>
            <a:xfrm>
              <a:off x="4871638" y="1800001"/>
              <a:ext cx="727164" cy="369332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algn="ctr" fontAlgn="t"/>
              <a:r>
                <a:rPr lang="en-US" dirty="0">
                  <a:latin typeface="Franklin Gothic Book" panose="020B0503020102020204" pitchFamily="34" charset="0"/>
                </a:rPr>
                <a:t>73%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D73DE4-F3A1-4C14-AFBB-CAFC091E31D8}"/>
              </a:ext>
            </a:extLst>
          </p:cNvPr>
          <p:cNvGrpSpPr/>
          <p:nvPr/>
        </p:nvGrpSpPr>
        <p:grpSpPr>
          <a:xfrm>
            <a:off x="4036975" y="2651754"/>
            <a:ext cx="1682173" cy="703086"/>
            <a:chOff x="4036975" y="2651754"/>
            <a:chExt cx="1682173" cy="703086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F91FDCD-4B25-4249-B352-2BA4C806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975" y="2651754"/>
              <a:ext cx="703086" cy="703086"/>
            </a:xfrm>
            <a:prstGeom prst="rect">
              <a:avLst/>
            </a:prstGeom>
          </p:spPr>
        </p:pic>
        <p:sp>
          <p:nvSpPr>
            <p:cNvPr id="82" name="Title">
              <a:extLst>
                <a:ext uri="{FF2B5EF4-FFF2-40B4-BE49-F238E27FC236}">
                  <a16:creationId xmlns:a16="http://schemas.microsoft.com/office/drawing/2014/main" id="{85CE7D04-8864-A94C-9F21-D9AD943EEA92}"/>
                </a:ext>
              </a:extLst>
            </p:cNvPr>
            <p:cNvSpPr/>
            <p:nvPr/>
          </p:nvSpPr>
          <p:spPr>
            <a:xfrm>
              <a:off x="4751293" y="2708006"/>
              <a:ext cx="967855" cy="230832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algn="ctr" fontAlgn="t"/>
              <a:r>
                <a:rPr lang="en-US" sz="900" dirty="0">
                  <a:latin typeface="Franklin Gothic Book" panose="020B0503020102020204" pitchFamily="34" charset="0"/>
                </a:rPr>
                <a:t>Weekend</a:t>
              </a:r>
            </a:p>
          </p:txBody>
        </p:sp>
        <p:sp>
          <p:nvSpPr>
            <p:cNvPr id="83" name="Value">
              <a:extLst>
                <a:ext uri="{FF2B5EF4-FFF2-40B4-BE49-F238E27FC236}">
                  <a16:creationId xmlns:a16="http://schemas.microsoft.com/office/drawing/2014/main" id="{85CE7D04-8864-A94C-9F21-D9AD943EEA92}"/>
                </a:ext>
              </a:extLst>
            </p:cNvPr>
            <p:cNvSpPr/>
            <p:nvPr/>
          </p:nvSpPr>
          <p:spPr>
            <a:xfrm>
              <a:off x="4871638" y="2925416"/>
              <a:ext cx="727164" cy="369332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algn="ctr" fontAlgn="t"/>
              <a:r>
                <a:rPr lang="en-US" dirty="0">
                  <a:latin typeface="Franklin Gothic Book" panose="020B0503020102020204" pitchFamily="34" charset="0"/>
                </a:rPr>
                <a:t>27%</a:t>
              </a:r>
            </a:p>
          </p:txBody>
        </p:sp>
      </p:grpSp>
      <p:graphicFrame>
        <p:nvGraphicFramePr>
          <p:cNvPr id="84" name="Where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39017"/>
              </p:ext>
            </p:extLst>
          </p:nvPr>
        </p:nvGraphicFramePr>
        <p:xfrm>
          <a:off x="5952744" y="1367821"/>
          <a:ext cx="3090673" cy="217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604">
                  <a:extLst>
                    <a:ext uri="{9D8B030D-6E8A-4147-A177-3AD203B41FA5}">
                      <a16:colId xmlns:a16="http://schemas.microsoft.com/office/drawing/2014/main" val="4128959502"/>
                    </a:ext>
                  </a:extLst>
                </a:gridCol>
                <a:gridCol w="2062563">
                  <a:extLst>
                    <a:ext uri="{9D8B030D-6E8A-4147-A177-3AD203B41FA5}">
                      <a16:colId xmlns:a16="http://schemas.microsoft.com/office/drawing/2014/main" val="4195334475"/>
                    </a:ext>
                  </a:extLst>
                </a:gridCol>
                <a:gridCol w="187506">
                  <a:extLst>
                    <a:ext uri="{9D8B030D-6E8A-4147-A177-3AD203B41FA5}">
                      <a16:colId xmlns:a16="http://schemas.microsoft.com/office/drawing/2014/main" val="2764336888"/>
                    </a:ext>
                  </a:extLst>
                </a:gridCol>
              </a:tblGrid>
              <a:tr h="4351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Home</a:t>
                      </a:r>
                    </a:p>
                  </a:txBody>
                  <a:tcPr marL="45720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68%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C91717"/>
                        </a:solidFill>
                        <a:effectLst/>
                        <a:uLnTx/>
                        <a:uFillTx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956109"/>
                  </a:ext>
                </a:extLst>
              </a:tr>
              <a:tr h="4351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Work/School</a:t>
                      </a:r>
                    </a:p>
                  </a:txBody>
                  <a:tcPr marL="45720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7E6E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280953"/>
                  </a:ext>
                </a:extLst>
              </a:tr>
              <a:tr h="4351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On the Go</a:t>
                      </a:r>
                    </a:p>
                  </a:txBody>
                  <a:tcPr marL="45720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7E6E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523142"/>
                  </a:ext>
                </a:extLst>
              </a:tr>
              <a:tr h="4351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Food Service</a:t>
                      </a:r>
                    </a:p>
                  </a:txBody>
                  <a:tcPr marL="45720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7E6E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700408"/>
                  </a:ext>
                </a:extLst>
              </a:tr>
              <a:tr h="4351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Other</a:t>
                      </a:r>
                    </a:p>
                  </a:txBody>
                  <a:tcPr marL="45720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7E6E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17691"/>
                  </a:ext>
                </a:extLst>
              </a:tr>
            </a:tbl>
          </a:graphicData>
        </a:graphic>
      </p:graphicFrame>
      <p:graphicFrame>
        <p:nvGraphicFramePr>
          <p:cNvPr id="17" name="ColumnChart"/>
          <p:cNvGraphicFramePr/>
          <p:nvPr>
            <p:extLst>
              <p:ext uri="{D42A27DB-BD31-4B8C-83A1-F6EECF244321}">
                <p14:modId xmlns:p14="http://schemas.microsoft.com/office/powerpoint/2010/main" val="1444216890"/>
              </p:ext>
            </p:extLst>
          </p:nvPr>
        </p:nvGraphicFramePr>
        <p:xfrm>
          <a:off x="6808080" y="1318242"/>
          <a:ext cx="1303112" cy="2263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21" name="Picture 20" descr="A picture containing knife&#10;&#10;Description automatically generated">
            <a:extLst>
              <a:ext uri="{FF2B5EF4-FFF2-40B4-BE49-F238E27FC236}">
                <a16:creationId xmlns:a16="http://schemas.microsoft.com/office/drawing/2014/main" id="{4653719E-F476-964E-B1AE-4DF3536F6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86" y="1021878"/>
            <a:ext cx="326697" cy="3458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56" y="1367738"/>
            <a:ext cx="3104709" cy="1143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6535134" y="1073807"/>
            <a:ext cx="673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 dirty="0">
                <a:latin typeface="Franklin Gothic Book" panose="020B0503020102020204" pitchFamily="34" charset="0"/>
              </a:rPr>
              <a:t>WHERE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5086" y="2465561"/>
            <a:ext cx="2130398" cy="40062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533707" y="4127444"/>
            <a:ext cx="450183" cy="230832"/>
          </a:xfrm>
          <a:prstGeom prst="rect">
            <a:avLst/>
          </a:prstGeom>
        </p:spPr>
        <p:txBody>
          <a:bodyPr wrap="square" lIns="45720" rIns="45720">
            <a:spAutoFit/>
          </a:bodyPr>
          <a:lstStyle/>
          <a:p>
            <a:pPr algn="ctr" fontAlgn="t"/>
            <a:r>
              <a:rPr lang="en-US" sz="900" dirty="0">
                <a:latin typeface="Franklin Gothic Book" panose="020B0503020102020204" pitchFamily="34" charset="0"/>
              </a:rPr>
              <a:t>Male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533707" y="5180976"/>
            <a:ext cx="450183" cy="230832"/>
          </a:xfrm>
          <a:prstGeom prst="rect">
            <a:avLst/>
          </a:prstGeom>
        </p:spPr>
        <p:txBody>
          <a:bodyPr wrap="square" lIns="45720" rIns="45720">
            <a:spAutoFit/>
          </a:bodyPr>
          <a:lstStyle/>
          <a:p>
            <a:pPr algn="ctr" fontAlgn="t"/>
            <a:r>
              <a:rPr lang="en-US" sz="900" dirty="0">
                <a:latin typeface="Franklin Gothic Book" panose="020B0503020102020204" pitchFamily="34" charset="0"/>
              </a:rPr>
              <a:t>Female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5" y="5134542"/>
            <a:ext cx="1002215" cy="53322"/>
          </a:xfrm>
          <a:prstGeom prst="rect">
            <a:avLst/>
          </a:prstGeom>
        </p:spPr>
      </p:pic>
      <p:graphicFrame>
        <p:nvGraphicFramePr>
          <p:cNvPr id="119" name="StackChart"/>
          <p:cNvGraphicFramePr/>
          <p:nvPr>
            <p:extLst>
              <p:ext uri="{D42A27DB-BD31-4B8C-83A1-F6EECF244321}">
                <p14:modId xmlns:p14="http://schemas.microsoft.com/office/powerpoint/2010/main" val="3871135722"/>
              </p:ext>
            </p:extLst>
          </p:nvPr>
        </p:nvGraphicFramePr>
        <p:xfrm>
          <a:off x="1146669" y="4104167"/>
          <a:ext cx="635153" cy="2176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0" name="Generation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69065"/>
              </p:ext>
            </p:extLst>
          </p:nvPr>
        </p:nvGraphicFramePr>
        <p:xfrm>
          <a:off x="1722481" y="4266576"/>
          <a:ext cx="93079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834">
                  <a:extLst>
                    <a:ext uri="{9D8B030D-6E8A-4147-A177-3AD203B41FA5}">
                      <a16:colId xmlns:a16="http://schemas.microsoft.com/office/drawing/2014/main" val="2644948352"/>
                    </a:ext>
                  </a:extLst>
                </a:gridCol>
                <a:gridCol w="408958">
                  <a:extLst>
                    <a:ext uri="{9D8B030D-6E8A-4147-A177-3AD203B41FA5}">
                      <a16:colId xmlns:a16="http://schemas.microsoft.com/office/drawing/2014/main" val="3653214848"/>
                    </a:ext>
                  </a:extLst>
                </a:gridCol>
              </a:tblGrid>
              <a:tr h="314104">
                <a:tc>
                  <a:txBody>
                    <a:bodyPr/>
                    <a:lstStyle/>
                    <a:p>
                      <a:pPr algn="l"/>
                      <a:r>
                        <a:rPr lang="en-US" sz="8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Alpha (</a:t>
                      </a:r>
                      <a:r>
                        <a:rPr lang="en-US" sz="7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2013-2025)</a:t>
                      </a:r>
                      <a:endParaRPr lang="en-US" sz="800" i="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7%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(-10.5)</a:t>
                      </a: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36794"/>
                  </a:ext>
                </a:extLst>
              </a:tr>
              <a:tr h="314104">
                <a:tc>
                  <a:txBody>
                    <a:bodyPr/>
                    <a:lstStyle/>
                    <a:p>
                      <a:pPr algn="l"/>
                      <a:r>
                        <a:rPr lang="en-US" sz="8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Gen Z (</a:t>
                      </a:r>
                      <a:r>
                        <a:rPr lang="en-US" sz="7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1996-2012)</a:t>
                      </a:r>
                      <a:endParaRPr lang="en-US" sz="800" i="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12%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(-5.7)</a:t>
                      </a: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464219"/>
                  </a:ext>
                </a:extLst>
              </a:tr>
              <a:tr h="314104">
                <a:tc>
                  <a:txBody>
                    <a:bodyPr/>
                    <a:lstStyle/>
                    <a:p>
                      <a:pPr algn="l"/>
                      <a:r>
                        <a:rPr lang="en-US" sz="8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Millennial (</a:t>
                      </a:r>
                      <a:r>
                        <a:rPr lang="en-US" sz="7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1981-1995)</a:t>
                      </a:r>
                      <a:endParaRPr lang="en-US" sz="800" i="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rgbClr val="308219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37%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(+7.6)</a:t>
                      </a: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6633491"/>
                  </a:ext>
                </a:extLst>
              </a:tr>
              <a:tr h="314104">
                <a:tc>
                  <a:txBody>
                    <a:bodyPr/>
                    <a:lstStyle/>
                    <a:p>
                      <a:pPr algn="l"/>
                      <a:r>
                        <a:rPr lang="en-US" sz="8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Gen X (</a:t>
                      </a:r>
                      <a:r>
                        <a:rPr lang="en-US" sz="7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1965-1980)</a:t>
                      </a:r>
                      <a:endParaRPr lang="en-US" sz="800" i="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23%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(+4.6)</a:t>
                      </a: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7124758"/>
                  </a:ext>
                </a:extLst>
              </a:tr>
              <a:tr h="314104">
                <a:tc>
                  <a:txBody>
                    <a:bodyPr/>
                    <a:lstStyle/>
                    <a:p>
                      <a:pPr algn="l"/>
                      <a:r>
                        <a:rPr lang="en-US" sz="8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Boomers </a:t>
                      </a:r>
                      <a:r>
                        <a:rPr lang="en-US" sz="700" i="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(1946-1964)</a:t>
                      </a:r>
                      <a:endParaRPr lang="en-US" sz="800" i="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22%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(-3.6)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144" marR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89395"/>
                  </a:ext>
                </a:extLst>
              </a:tr>
            </a:tbl>
          </a:graphicData>
        </a:graphic>
      </p:graphicFrame>
      <p:sp>
        <p:nvSpPr>
          <p:cNvPr id="127" name="Oval 126"/>
          <p:cNvSpPr/>
          <p:nvPr/>
        </p:nvSpPr>
        <p:spPr>
          <a:xfrm>
            <a:off x="1630478" y="4395233"/>
            <a:ext cx="36576" cy="36576"/>
          </a:xfrm>
          <a:prstGeom prst="ellipse">
            <a:avLst/>
          </a:prstGeom>
          <a:solidFill>
            <a:srgbClr val="C01D02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/>
          <p:cNvSpPr/>
          <p:nvPr/>
        </p:nvSpPr>
        <p:spPr>
          <a:xfrm>
            <a:off x="1630478" y="4744342"/>
            <a:ext cx="36576" cy="36576"/>
          </a:xfrm>
          <a:prstGeom prst="ellipse">
            <a:avLst/>
          </a:prstGeom>
          <a:solidFill>
            <a:srgbClr val="E94517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1630478" y="5111807"/>
            <a:ext cx="36576" cy="36576"/>
          </a:xfrm>
          <a:prstGeom prst="ellipse">
            <a:avLst/>
          </a:prstGeom>
          <a:solidFill>
            <a:srgbClr val="FF660F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/>
          <p:cNvSpPr/>
          <p:nvPr/>
        </p:nvSpPr>
        <p:spPr>
          <a:xfrm>
            <a:off x="1630478" y="5474159"/>
            <a:ext cx="36576" cy="36576"/>
          </a:xfrm>
          <a:prstGeom prst="ellipse">
            <a:avLst/>
          </a:prstGeom>
          <a:solidFill>
            <a:srgbClr val="FF9932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/>
          <p:cNvSpPr/>
          <p:nvPr/>
        </p:nvSpPr>
        <p:spPr>
          <a:xfrm>
            <a:off x="1636828" y="5856768"/>
            <a:ext cx="36576" cy="36576"/>
          </a:xfrm>
          <a:prstGeom prst="ellipse">
            <a:avLst/>
          </a:prstGeom>
          <a:solidFill>
            <a:srgbClr val="FFC024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1671" y="5181968"/>
            <a:ext cx="2130398" cy="53322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76676" y="5181968"/>
            <a:ext cx="2130398" cy="53322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3319939" y="4356784"/>
            <a:ext cx="1047666" cy="230832"/>
          </a:xfrm>
          <a:prstGeom prst="rect">
            <a:avLst/>
          </a:prstGeom>
        </p:spPr>
        <p:txBody>
          <a:bodyPr wrap="square" lIns="45720" rIns="45720">
            <a:spAutoFit/>
          </a:bodyPr>
          <a:lstStyle/>
          <a:p>
            <a:pPr algn="ctr" fontAlgn="t"/>
            <a:r>
              <a:rPr lang="en-US" sz="900" dirty="0">
                <a:latin typeface="Franklin Gothic Book" panose="020B0503020102020204" pitchFamily="34" charset="0"/>
              </a:rPr>
              <a:t>Average HH Income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4184" y="4177625"/>
            <a:ext cx="519904" cy="519904"/>
          </a:xfrm>
          <a:prstGeom prst="rect">
            <a:avLst/>
          </a:prstGeom>
        </p:spPr>
      </p:pic>
      <p:sp>
        <p:nvSpPr>
          <p:cNvPr id="140" name="HHIncome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4917656" y="4349560"/>
            <a:ext cx="762405" cy="261610"/>
          </a:xfrm>
          <a:prstGeom prst="rect">
            <a:avLst/>
          </a:prstGeom>
        </p:spPr>
        <p:txBody>
          <a:bodyPr wrap="square" lIns="45720" rIns="45720">
            <a:spAutoFit/>
          </a:bodyPr>
          <a:lstStyle/>
          <a:p>
            <a:pPr algn="ctr" fontAlgn="t"/>
            <a:r>
              <a:rPr lang="en-US" sz="1100" dirty="0">
                <a:latin typeface="Franklin Gothic Book" panose="020B0503020102020204" pitchFamily="34" charset="0"/>
              </a:rPr>
              <a:t>$72.59K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84" y="4796626"/>
            <a:ext cx="2950695" cy="53322"/>
          </a:xfrm>
          <a:prstGeom prst="rect">
            <a:avLst/>
          </a:prstGeom>
        </p:spPr>
      </p:pic>
      <p:graphicFrame>
        <p:nvGraphicFramePr>
          <p:cNvPr id="142" name="HHIncomeTable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36696"/>
              </p:ext>
            </p:extLst>
          </p:nvPr>
        </p:nvGraphicFramePr>
        <p:xfrm>
          <a:off x="2772176" y="4993219"/>
          <a:ext cx="1497225" cy="1263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445">
                  <a:extLst>
                    <a:ext uri="{9D8B030D-6E8A-4147-A177-3AD203B41FA5}">
                      <a16:colId xmlns:a16="http://schemas.microsoft.com/office/drawing/2014/main" val="4128959502"/>
                    </a:ext>
                  </a:extLst>
                </a:gridCol>
                <a:gridCol w="566780">
                  <a:extLst>
                    <a:ext uri="{9D8B030D-6E8A-4147-A177-3AD203B41FA5}">
                      <a16:colId xmlns:a16="http://schemas.microsoft.com/office/drawing/2014/main" val="4195334475"/>
                    </a:ext>
                  </a:extLst>
                </a:gridCol>
              </a:tblGrid>
              <a:tr h="31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Less than $15k </a:t>
                      </a:r>
                    </a:p>
                  </a:txBody>
                  <a:tcPr marL="45720" marR="9525" marT="9525" marB="0" anchor="ctr">
                    <a:lnL w="12700" cmpd="sng">
                      <a:noFill/>
                    </a:lnL>
                    <a:lnR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11%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(+7.9)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956109"/>
                  </a:ext>
                </a:extLst>
              </a:tr>
              <a:tr h="31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$15k-$24k</a:t>
                      </a:r>
                    </a:p>
                  </a:txBody>
                  <a:tcPr marL="45720" marR="9525" marT="9525" marB="0" anchor="ctr">
                    <a:lnL w="12700" cmpd="sng">
                      <a:noFill/>
                    </a:lnL>
                    <a:lnR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12%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(-5.6)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280953"/>
                  </a:ext>
                </a:extLst>
              </a:tr>
              <a:tr h="31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$25k-$49k</a:t>
                      </a:r>
                    </a:p>
                  </a:txBody>
                  <a:tcPr marL="45720" marR="9525" marT="9525" marB="0" anchor="ctr">
                    <a:lnL w="12700" cmpd="sng">
                      <a:noFill/>
                    </a:lnL>
                    <a:lnR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24%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(+3.6)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33351"/>
                  </a:ext>
                </a:extLst>
              </a:tr>
              <a:tr h="31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$50k-$74k</a:t>
                      </a:r>
                    </a:p>
                  </a:txBody>
                  <a:tcPr marL="45720" marR="9525" marT="9525" marB="0" anchor="ctr">
                    <a:lnL w="12700" cmpd="sng">
                      <a:noFill/>
                    </a:lnL>
                    <a:lnR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18%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(+5.6)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809662"/>
                  </a:ext>
                </a:extLst>
              </a:tr>
            </a:tbl>
          </a:graphicData>
        </a:graphic>
      </p:graphicFrame>
      <p:graphicFrame>
        <p:nvGraphicFramePr>
          <p:cNvPr id="143" name="HHIncomeTable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5524"/>
              </p:ext>
            </p:extLst>
          </p:nvPr>
        </p:nvGraphicFramePr>
        <p:xfrm>
          <a:off x="4269402" y="4986869"/>
          <a:ext cx="1463742" cy="1263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041">
                  <a:extLst>
                    <a:ext uri="{9D8B030D-6E8A-4147-A177-3AD203B41FA5}">
                      <a16:colId xmlns:a16="http://schemas.microsoft.com/office/drawing/2014/main" val="4128959502"/>
                    </a:ext>
                  </a:extLst>
                </a:gridCol>
                <a:gridCol w="425701">
                  <a:extLst>
                    <a:ext uri="{9D8B030D-6E8A-4147-A177-3AD203B41FA5}">
                      <a16:colId xmlns:a16="http://schemas.microsoft.com/office/drawing/2014/main" val="4195334475"/>
                    </a:ext>
                  </a:extLst>
                </a:gridCol>
              </a:tblGrid>
              <a:tr h="31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$75k-$99k </a:t>
                      </a:r>
                    </a:p>
                  </a:txBody>
                  <a:tcPr marL="45720" marR="9525" marT="9525" marB="0" anchor="ctr">
                    <a:lnL w="12700" cmpd="sng">
                      <a:noFill/>
                    </a:lnL>
                    <a:lnR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11%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(+10.5)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700408"/>
                  </a:ext>
                </a:extLst>
              </a:tr>
              <a:tr h="31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$100k-$149k</a:t>
                      </a:r>
                    </a:p>
                  </a:txBody>
                  <a:tcPr marL="45720" marR="9525" marT="9525" marB="0" anchor="ctr">
                    <a:lnL w="12700" cmpd="sng">
                      <a:noFill/>
                    </a:lnL>
                    <a:lnR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16%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(-6.5)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197799"/>
                  </a:ext>
                </a:extLst>
              </a:tr>
              <a:tr h="31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$150k-$199k</a:t>
                      </a:r>
                    </a:p>
                  </a:txBody>
                  <a:tcPr marL="45720" marR="9525" marT="9525" marB="0" anchor="ctr">
                    <a:lnL w="12700" cmpd="sng">
                      <a:noFill/>
                    </a:lnL>
                    <a:lnR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4%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(+1.5)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34513"/>
                  </a:ext>
                </a:extLst>
              </a:tr>
              <a:tr h="3158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$200k+</a:t>
                      </a:r>
                    </a:p>
                  </a:txBody>
                  <a:tcPr marL="45720" marR="9525" marT="9525" marB="0" anchor="ctr">
                    <a:lnL w="12700" cmpd="sng">
                      <a:noFill/>
                    </a:lnL>
                    <a:lnR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3%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(+2.5)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CECDCC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136148"/>
                  </a:ext>
                </a:extLst>
              </a:tr>
            </a:tbl>
          </a:graphicData>
        </a:graphic>
      </p:graphicFrame>
      <p:sp>
        <p:nvSpPr>
          <p:cNvPr id="144" name="Rectangle 143"/>
          <p:cNvSpPr/>
          <p:nvPr/>
        </p:nvSpPr>
        <p:spPr>
          <a:xfrm>
            <a:off x="2771476" y="4736063"/>
            <a:ext cx="2977971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Income Groups/Socioeconomic Levels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01168" y="5612415"/>
            <a:ext cx="1276797" cy="5967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630717" y="5618585"/>
            <a:ext cx="1276797" cy="47327"/>
          </a:xfrm>
          <a:prstGeom prst="rect">
            <a:avLst/>
          </a:prstGeom>
        </p:spPr>
      </p:pic>
      <p:sp>
        <p:nvSpPr>
          <p:cNvPr id="147" name="WhoWithTitle1"/>
          <p:cNvSpPr/>
          <p:nvPr/>
        </p:nvSpPr>
        <p:spPr>
          <a:xfrm>
            <a:off x="6046325" y="4187122"/>
            <a:ext cx="393698" cy="223138"/>
          </a:xfrm>
          <a:prstGeom prst="rect">
            <a:avLst/>
          </a:prstGeom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latin typeface="Franklin Gothic Book" charset="0"/>
                <a:ea typeface="Franklin Gothic Book" charset="0"/>
                <a:cs typeface="Franklin Gothic Book" charset="0"/>
              </a:rPr>
              <a:t>Alone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56" name="WhoWithTitle3"/>
          <p:cNvSpPr/>
          <p:nvPr/>
        </p:nvSpPr>
        <p:spPr>
          <a:xfrm>
            <a:off x="6046325" y="5594369"/>
            <a:ext cx="711092" cy="223138"/>
          </a:xfrm>
          <a:prstGeom prst="rect">
            <a:avLst/>
          </a:prstGeom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>
                <a:latin typeface="Franklin Gothic Book" charset="0"/>
                <a:ea typeface="Franklin Gothic Book" charset="0"/>
                <a:cs typeface="Franklin Gothic Book" charset="0"/>
              </a:rPr>
              <a:t>With others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84" y="5520043"/>
            <a:ext cx="2950695" cy="53322"/>
          </a:xfrm>
          <a:prstGeom prst="rect">
            <a:avLst/>
          </a:prstGeom>
        </p:spPr>
      </p:pic>
      <p:graphicFrame>
        <p:nvGraphicFramePr>
          <p:cNvPr id="173" name="WhoWithChart1">
            <a:extLst>
              <a:ext uri="{FF2B5EF4-FFF2-40B4-BE49-F238E27FC236}">
                <a16:creationId xmlns:a16="http://schemas.microsoft.com/office/drawing/2014/main" id="{AF7D6296-F92B-410A-8577-1D7F55E2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812267"/>
              </p:ext>
            </p:extLst>
          </p:nvPr>
        </p:nvGraphicFramePr>
        <p:xfrm>
          <a:off x="6072809" y="4403034"/>
          <a:ext cx="2325066" cy="356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77" name="WhoWithValue1"/>
          <p:cNvSpPr/>
          <p:nvPr/>
        </p:nvSpPr>
        <p:spPr>
          <a:xfrm>
            <a:off x="8502493" y="4453654"/>
            <a:ext cx="345607" cy="229678"/>
          </a:xfrm>
          <a:prstGeom prst="rect">
            <a:avLst/>
          </a:prstGeom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noProof="0" dirty="0">
                <a:solidFill>
                  <a:srgbClr val="308219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59%</a:t>
            </a:r>
            <a:endParaRPr kumimoji="0" lang="en-US" sz="1050" i="0" strike="noStrike" kern="1200" cap="none" spc="0" normalizeH="0" baseline="0" noProof="0" dirty="0">
              <a:ln>
                <a:noFill/>
              </a:ln>
              <a:solidFill>
                <a:srgbClr val="308219"/>
              </a:solidFill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aphicFrame>
        <p:nvGraphicFramePr>
          <p:cNvPr id="183" name="WhoWithChart2">
            <a:extLst>
              <a:ext uri="{FF2B5EF4-FFF2-40B4-BE49-F238E27FC236}">
                <a16:creationId xmlns:a16="http://schemas.microsoft.com/office/drawing/2014/main" id="{AF7D6296-F92B-410A-8577-1D7F55E2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083190"/>
              </p:ext>
            </p:extLst>
          </p:nvPr>
        </p:nvGraphicFramePr>
        <p:xfrm>
          <a:off x="6072809" y="5079736"/>
          <a:ext cx="2333110" cy="33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87" name="WhoWithValue2"/>
          <p:cNvSpPr/>
          <p:nvPr/>
        </p:nvSpPr>
        <p:spPr>
          <a:xfrm>
            <a:off x="8502493" y="5158931"/>
            <a:ext cx="345607" cy="229678"/>
          </a:xfrm>
          <a:prstGeom prst="rect">
            <a:avLst/>
          </a:prstGeom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noProof="0" dirty="0">
                <a:solidFill>
                  <a:srgbClr val="C91717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31%</a:t>
            </a:r>
            <a:endParaRPr kumimoji="0" lang="en-US" sz="1050" i="0" strike="noStrike" kern="1200" cap="none" spc="0" normalizeH="0" baseline="0" noProof="0" dirty="0">
              <a:ln>
                <a:noFill/>
              </a:ln>
              <a:solidFill>
                <a:srgbClr val="C91717"/>
              </a:solidFill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aphicFrame>
        <p:nvGraphicFramePr>
          <p:cNvPr id="192" name="WhoWithChart3">
            <a:extLst>
              <a:ext uri="{FF2B5EF4-FFF2-40B4-BE49-F238E27FC236}">
                <a16:creationId xmlns:a16="http://schemas.microsoft.com/office/drawing/2014/main" id="{AF7D6296-F92B-410A-8577-1D7F55E2E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4336070"/>
              </p:ext>
            </p:extLst>
          </p:nvPr>
        </p:nvGraphicFramePr>
        <p:xfrm>
          <a:off x="6072809" y="5821789"/>
          <a:ext cx="2333110" cy="33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96" name="WhoWithValue3"/>
          <p:cNvSpPr/>
          <p:nvPr/>
        </p:nvSpPr>
        <p:spPr>
          <a:xfrm>
            <a:off x="8502493" y="5872409"/>
            <a:ext cx="345607" cy="229678"/>
          </a:xfrm>
          <a:prstGeom prst="rect">
            <a:avLst/>
          </a:prstGeom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noProof="0" dirty="0">
                <a:solidFill>
                  <a:srgbClr val="C91717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11%</a:t>
            </a:r>
            <a:endParaRPr kumimoji="0" lang="en-US" sz="1050" i="0" strike="noStrike" kern="1200" cap="none" spc="0" normalizeH="0" baseline="0" noProof="0" dirty="0">
              <a:ln>
                <a:noFill/>
              </a:ln>
              <a:solidFill>
                <a:srgbClr val="C91717"/>
              </a:solidFill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541" name="Freeform 540"/>
          <p:cNvSpPr/>
          <p:nvPr/>
        </p:nvSpPr>
        <p:spPr>
          <a:xfrm>
            <a:off x="6080125" y="4381500"/>
            <a:ext cx="2311607" cy="380999"/>
          </a:xfrm>
          <a:custGeom>
            <a:avLst/>
            <a:gdLst>
              <a:gd name="connsiteX0" fmla="*/ 0 w 2292350"/>
              <a:gd name="connsiteY0" fmla="*/ 0 h 377825"/>
              <a:gd name="connsiteX1" fmla="*/ 2292350 w 2292350"/>
              <a:gd name="connsiteY1" fmla="*/ 0 h 377825"/>
              <a:gd name="connsiteX2" fmla="*/ 2292350 w 2292350"/>
              <a:gd name="connsiteY2" fmla="*/ 377825 h 377825"/>
              <a:gd name="connsiteX3" fmla="*/ 0 w 2292350"/>
              <a:gd name="connsiteY3" fmla="*/ 377825 h 377825"/>
              <a:gd name="connsiteX4" fmla="*/ 0 w 2292350"/>
              <a:gd name="connsiteY4" fmla="*/ 0 h 377825"/>
              <a:gd name="connsiteX5" fmla="*/ 32703 w 2292350"/>
              <a:gd name="connsiteY5" fmla="*/ 32703 h 377825"/>
              <a:gd name="connsiteX6" fmla="*/ 32703 w 2292350"/>
              <a:gd name="connsiteY6" fmla="*/ 78422 h 377825"/>
              <a:gd name="connsiteX7" fmla="*/ 78422 w 2292350"/>
              <a:gd name="connsiteY7" fmla="*/ 78422 h 377825"/>
              <a:gd name="connsiteX8" fmla="*/ 78422 w 2292350"/>
              <a:gd name="connsiteY8" fmla="*/ 32703 h 377825"/>
              <a:gd name="connsiteX9" fmla="*/ 32703 w 2292350"/>
              <a:gd name="connsiteY9" fmla="*/ 32703 h 377825"/>
              <a:gd name="connsiteX10" fmla="*/ 110604 w 2292350"/>
              <a:gd name="connsiteY10" fmla="*/ 32703 h 377825"/>
              <a:gd name="connsiteX11" fmla="*/ 110604 w 2292350"/>
              <a:gd name="connsiteY11" fmla="*/ 78422 h 377825"/>
              <a:gd name="connsiteX12" fmla="*/ 156323 w 2292350"/>
              <a:gd name="connsiteY12" fmla="*/ 78422 h 377825"/>
              <a:gd name="connsiteX13" fmla="*/ 156323 w 2292350"/>
              <a:gd name="connsiteY13" fmla="*/ 32703 h 377825"/>
              <a:gd name="connsiteX14" fmla="*/ 110604 w 2292350"/>
              <a:gd name="connsiteY14" fmla="*/ 32703 h 377825"/>
              <a:gd name="connsiteX15" fmla="*/ 188505 w 2292350"/>
              <a:gd name="connsiteY15" fmla="*/ 32703 h 377825"/>
              <a:gd name="connsiteX16" fmla="*/ 188505 w 2292350"/>
              <a:gd name="connsiteY16" fmla="*/ 78422 h 377825"/>
              <a:gd name="connsiteX17" fmla="*/ 234224 w 2292350"/>
              <a:gd name="connsiteY17" fmla="*/ 78422 h 377825"/>
              <a:gd name="connsiteX18" fmla="*/ 234224 w 2292350"/>
              <a:gd name="connsiteY18" fmla="*/ 32703 h 377825"/>
              <a:gd name="connsiteX19" fmla="*/ 188505 w 2292350"/>
              <a:gd name="connsiteY19" fmla="*/ 32703 h 377825"/>
              <a:gd name="connsiteX20" fmla="*/ 266406 w 2292350"/>
              <a:gd name="connsiteY20" fmla="*/ 32703 h 377825"/>
              <a:gd name="connsiteX21" fmla="*/ 266406 w 2292350"/>
              <a:gd name="connsiteY21" fmla="*/ 78422 h 377825"/>
              <a:gd name="connsiteX22" fmla="*/ 312125 w 2292350"/>
              <a:gd name="connsiteY22" fmla="*/ 78422 h 377825"/>
              <a:gd name="connsiteX23" fmla="*/ 312125 w 2292350"/>
              <a:gd name="connsiteY23" fmla="*/ 32703 h 377825"/>
              <a:gd name="connsiteX24" fmla="*/ 266406 w 2292350"/>
              <a:gd name="connsiteY24" fmla="*/ 32703 h 377825"/>
              <a:gd name="connsiteX25" fmla="*/ 344307 w 2292350"/>
              <a:gd name="connsiteY25" fmla="*/ 32703 h 377825"/>
              <a:gd name="connsiteX26" fmla="*/ 344307 w 2292350"/>
              <a:gd name="connsiteY26" fmla="*/ 78422 h 377825"/>
              <a:gd name="connsiteX27" fmla="*/ 390026 w 2292350"/>
              <a:gd name="connsiteY27" fmla="*/ 78422 h 377825"/>
              <a:gd name="connsiteX28" fmla="*/ 390026 w 2292350"/>
              <a:gd name="connsiteY28" fmla="*/ 32703 h 377825"/>
              <a:gd name="connsiteX29" fmla="*/ 344307 w 2292350"/>
              <a:gd name="connsiteY29" fmla="*/ 32703 h 377825"/>
              <a:gd name="connsiteX30" fmla="*/ 422208 w 2292350"/>
              <a:gd name="connsiteY30" fmla="*/ 32703 h 377825"/>
              <a:gd name="connsiteX31" fmla="*/ 422208 w 2292350"/>
              <a:gd name="connsiteY31" fmla="*/ 78422 h 377825"/>
              <a:gd name="connsiteX32" fmla="*/ 467927 w 2292350"/>
              <a:gd name="connsiteY32" fmla="*/ 78422 h 377825"/>
              <a:gd name="connsiteX33" fmla="*/ 467927 w 2292350"/>
              <a:gd name="connsiteY33" fmla="*/ 32703 h 377825"/>
              <a:gd name="connsiteX34" fmla="*/ 422208 w 2292350"/>
              <a:gd name="connsiteY34" fmla="*/ 32703 h 377825"/>
              <a:gd name="connsiteX35" fmla="*/ 500109 w 2292350"/>
              <a:gd name="connsiteY35" fmla="*/ 32703 h 377825"/>
              <a:gd name="connsiteX36" fmla="*/ 500109 w 2292350"/>
              <a:gd name="connsiteY36" fmla="*/ 78422 h 377825"/>
              <a:gd name="connsiteX37" fmla="*/ 545828 w 2292350"/>
              <a:gd name="connsiteY37" fmla="*/ 78422 h 377825"/>
              <a:gd name="connsiteX38" fmla="*/ 545828 w 2292350"/>
              <a:gd name="connsiteY38" fmla="*/ 32703 h 377825"/>
              <a:gd name="connsiteX39" fmla="*/ 500109 w 2292350"/>
              <a:gd name="connsiteY39" fmla="*/ 32703 h 377825"/>
              <a:gd name="connsiteX40" fmla="*/ 578010 w 2292350"/>
              <a:gd name="connsiteY40" fmla="*/ 32703 h 377825"/>
              <a:gd name="connsiteX41" fmla="*/ 578010 w 2292350"/>
              <a:gd name="connsiteY41" fmla="*/ 78422 h 377825"/>
              <a:gd name="connsiteX42" fmla="*/ 623729 w 2292350"/>
              <a:gd name="connsiteY42" fmla="*/ 78422 h 377825"/>
              <a:gd name="connsiteX43" fmla="*/ 623729 w 2292350"/>
              <a:gd name="connsiteY43" fmla="*/ 32703 h 377825"/>
              <a:gd name="connsiteX44" fmla="*/ 578010 w 2292350"/>
              <a:gd name="connsiteY44" fmla="*/ 32703 h 377825"/>
              <a:gd name="connsiteX45" fmla="*/ 655911 w 2292350"/>
              <a:gd name="connsiteY45" fmla="*/ 32703 h 377825"/>
              <a:gd name="connsiteX46" fmla="*/ 655911 w 2292350"/>
              <a:gd name="connsiteY46" fmla="*/ 78422 h 377825"/>
              <a:gd name="connsiteX47" fmla="*/ 701630 w 2292350"/>
              <a:gd name="connsiteY47" fmla="*/ 78422 h 377825"/>
              <a:gd name="connsiteX48" fmla="*/ 701630 w 2292350"/>
              <a:gd name="connsiteY48" fmla="*/ 32703 h 377825"/>
              <a:gd name="connsiteX49" fmla="*/ 655911 w 2292350"/>
              <a:gd name="connsiteY49" fmla="*/ 32703 h 377825"/>
              <a:gd name="connsiteX50" fmla="*/ 733812 w 2292350"/>
              <a:gd name="connsiteY50" fmla="*/ 32703 h 377825"/>
              <a:gd name="connsiteX51" fmla="*/ 733812 w 2292350"/>
              <a:gd name="connsiteY51" fmla="*/ 78422 h 377825"/>
              <a:gd name="connsiteX52" fmla="*/ 779531 w 2292350"/>
              <a:gd name="connsiteY52" fmla="*/ 78422 h 377825"/>
              <a:gd name="connsiteX53" fmla="*/ 779531 w 2292350"/>
              <a:gd name="connsiteY53" fmla="*/ 32703 h 377825"/>
              <a:gd name="connsiteX54" fmla="*/ 733812 w 2292350"/>
              <a:gd name="connsiteY54" fmla="*/ 32703 h 377825"/>
              <a:gd name="connsiteX55" fmla="*/ 811713 w 2292350"/>
              <a:gd name="connsiteY55" fmla="*/ 32703 h 377825"/>
              <a:gd name="connsiteX56" fmla="*/ 811713 w 2292350"/>
              <a:gd name="connsiteY56" fmla="*/ 78422 h 377825"/>
              <a:gd name="connsiteX57" fmla="*/ 857432 w 2292350"/>
              <a:gd name="connsiteY57" fmla="*/ 78422 h 377825"/>
              <a:gd name="connsiteX58" fmla="*/ 857432 w 2292350"/>
              <a:gd name="connsiteY58" fmla="*/ 32703 h 377825"/>
              <a:gd name="connsiteX59" fmla="*/ 811713 w 2292350"/>
              <a:gd name="connsiteY59" fmla="*/ 32703 h 377825"/>
              <a:gd name="connsiteX60" fmla="*/ 889614 w 2292350"/>
              <a:gd name="connsiteY60" fmla="*/ 32703 h 377825"/>
              <a:gd name="connsiteX61" fmla="*/ 889614 w 2292350"/>
              <a:gd name="connsiteY61" fmla="*/ 78422 h 377825"/>
              <a:gd name="connsiteX62" fmla="*/ 935333 w 2292350"/>
              <a:gd name="connsiteY62" fmla="*/ 78422 h 377825"/>
              <a:gd name="connsiteX63" fmla="*/ 935333 w 2292350"/>
              <a:gd name="connsiteY63" fmla="*/ 32703 h 377825"/>
              <a:gd name="connsiteX64" fmla="*/ 889614 w 2292350"/>
              <a:gd name="connsiteY64" fmla="*/ 32703 h 377825"/>
              <a:gd name="connsiteX65" fmla="*/ 967515 w 2292350"/>
              <a:gd name="connsiteY65" fmla="*/ 32703 h 377825"/>
              <a:gd name="connsiteX66" fmla="*/ 967515 w 2292350"/>
              <a:gd name="connsiteY66" fmla="*/ 78422 h 377825"/>
              <a:gd name="connsiteX67" fmla="*/ 1013234 w 2292350"/>
              <a:gd name="connsiteY67" fmla="*/ 78422 h 377825"/>
              <a:gd name="connsiteX68" fmla="*/ 1013234 w 2292350"/>
              <a:gd name="connsiteY68" fmla="*/ 32703 h 377825"/>
              <a:gd name="connsiteX69" fmla="*/ 967515 w 2292350"/>
              <a:gd name="connsiteY69" fmla="*/ 32703 h 377825"/>
              <a:gd name="connsiteX70" fmla="*/ 1045416 w 2292350"/>
              <a:gd name="connsiteY70" fmla="*/ 32703 h 377825"/>
              <a:gd name="connsiteX71" fmla="*/ 1045416 w 2292350"/>
              <a:gd name="connsiteY71" fmla="*/ 78422 h 377825"/>
              <a:gd name="connsiteX72" fmla="*/ 1091135 w 2292350"/>
              <a:gd name="connsiteY72" fmla="*/ 78422 h 377825"/>
              <a:gd name="connsiteX73" fmla="*/ 1091135 w 2292350"/>
              <a:gd name="connsiteY73" fmla="*/ 32703 h 377825"/>
              <a:gd name="connsiteX74" fmla="*/ 1045416 w 2292350"/>
              <a:gd name="connsiteY74" fmla="*/ 32703 h 377825"/>
              <a:gd name="connsiteX75" fmla="*/ 1123317 w 2292350"/>
              <a:gd name="connsiteY75" fmla="*/ 32703 h 377825"/>
              <a:gd name="connsiteX76" fmla="*/ 1123317 w 2292350"/>
              <a:gd name="connsiteY76" fmla="*/ 78422 h 377825"/>
              <a:gd name="connsiteX77" fmla="*/ 1169036 w 2292350"/>
              <a:gd name="connsiteY77" fmla="*/ 78422 h 377825"/>
              <a:gd name="connsiteX78" fmla="*/ 1169036 w 2292350"/>
              <a:gd name="connsiteY78" fmla="*/ 32703 h 377825"/>
              <a:gd name="connsiteX79" fmla="*/ 1123317 w 2292350"/>
              <a:gd name="connsiteY79" fmla="*/ 32703 h 377825"/>
              <a:gd name="connsiteX80" fmla="*/ 1201218 w 2292350"/>
              <a:gd name="connsiteY80" fmla="*/ 32703 h 377825"/>
              <a:gd name="connsiteX81" fmla="*/ 1201218 w 2292350"/>
              <a:gd name="connsiteY81" fmla="*/ 78422 h 377825"/>
              <a:gd name="connsiteX82" fmla="*/ 1246937 w 2292350"/>
              <a:gd name="connsiteY82" fmla="*/ 78422 h 377825"/>
              <a:gd name="connsiteX83" fmla="*/ 1246937 w 2292350"/>
              <a:gd name="connsiteY83" fmla="*/ 32703 h 377825"/>
              <a:gd name="connsiteX84" fmla="*/ 1201218 w 2292350"/>
              <a:gd name="connsiteY84" fmla="*/ 32703 h 377825"/>
              <a:gd name="connsiteX85" fmla="*/ 1279119 w 2292350"/>
              <a:gd name="connsiteY85" fmla="*/ 32703 h 377825"/>
              <a:gd name="connsiteX86" fmla="*/ 1279119 w 2292350"/>
              <a:gd name="connsiteY86" fmla="*/ 78422 h 377825"/>
              <a:gd name="connsiteX87" fmla="*/ 1324838 w 2292350"/>
              <a:gd name="connsiteY87" fmla="*/ 78422 h 377825"/>
              <a:gd name="connsiteX88" fmla="*/ 1324838 w 2292350"/>
              <a:gd name="connsiteY88" fmla="*/ 32703 h 377825"/>
              <a:gd name="connsiteX89" fmla="*/ 1279119 w 2292350"/>
              <a:gd name="connsiteY89" fmla="*/ 32703 h 377825"/>
              <a:gd name="connsiteX90" fmla="*/ 1357020 w 2292350"/>
              <a:gd name="connsiteY90" fmla="*/ 32703 h 377825"/>
              <a:gd name="connsiteX91" fmla="*/ 1357020 w 2292350"/>
              <a:gd name="connsiteY91" fmla="*/ 78422 h 377825"/>
              <a:gd name="connsiteX92" fmla="*/ 1402739 w 2292350"/>
              <a:gd name="connsiteY92" fmla="*/ 78422 h 377825"/>
              <a:gd name="connsiteX93" fmla="*/ 1402739 w 2292350"/>
              <a:gd name="connsiteY93" fmla="*/ 32703 h 377825"/>
              <a:gd name="connsiteX94" fmla="*/ 1357020 w 2292350"/>
              <a:gd name="connsiteY94" fmla="*/ 32703 h 377825"/>
              <a:gd name="connsiteX95" fmla="*/ 1434921 w 2292350"/>
              <a:gd name="connsiteY95" fmla="*/ 32703 h 377825"/>
              <a:gd name="connsiteX96" fmla="*/ 1434921 w 2292350"/>
              <a:gd name="connsiteY96" fmla="*/ 78422 h 377825"/>
              <a:gd name="connsiteX97" fmla="*/ 1480640 w 2292350"/>
              <a:gd name="connsiteY97" fmla="*/ 78422 h 377825"/>
              <a:gd name="connsiteX98" fmla="*/ 1480640 w 2292350"/>
              <a:gd name="connsiteY98" fmla="*/ 32703 h 377825"/>
              <a:gd name="connsiteX99" fmla="*/ 1434921 w 2292350"/>
              <a:gd name="connsiteY99" fmla="*/ 32703 h 377825"/>
              <a:gd name="connsiteX100" fmla="*/ 1512822 w 2292350"/>
              <a:gd name="connsiteY100" fmla="*/ 32703 h 377825"/>
              <a:gd name="connsiteX101" fmla="*/ 1512822 w 2292350"/>
              <a:gd name="connsiteY101" fmla="*/ 78422 h 377825"/>
              <a:gd name="connsiteX102" fmla="*/ 1558541 w 2292350"/>
              <a:gd name="connsiteY102" fmla="*/ 78422 h 377825"/>
              <a:gd name="connsiteX103" fmla="*/ 1558541 w 2292350"/>
              <a:gd name="connsiteY103" fmla="*/ 32703 h 377825"/>
              <a:gd name="connsiteX104" fmla="*/ 1512822 w 2292350"/>
              <a:gd name="connsiteY104" fmla="*/ 32703 h 377825"/>
              <a:gd name="connsiteX105" fmla="*/ 1590723 w 2292350"/>
              <a:gd name="connsiteY105" fmla="*/ 32703 h 377825"/>
              <a:gd name="connsiteX106" fmla="*/ 1590723 w 2292350"/>
              <a:gd name="connsiteY106" fmla="*/ 78422 h 377825"/>
              <a:gd name="connsiteX107" fmla="*/ 1636442 w 2292350"/>
              <a:gd name="connsiteY107" fmla="*/ 78422 h 377825"/>
              <a:gd name="connsiteX108" fmla="*/ 1636442 w 2292350"/>
              <a:gd name="connsiteY108" fmla="*/ 32703 h 377825"/>
              <a:gd name="connsiteX109" fmla="*/ 1590723 w 2292350"/>
              <a:gd name="connsiteY109" fmla="*/ 32703 h 377825"/>
              <a:gd name="connsiteX110" fmla="*/ 1668624 w 2292350"/>
              <a:gd name="connsiteY110" fmla="*/ 32703 h 377825"/>
              <a:gd name="connsiteX111" fmla="*/ 1668624 w 2292350"/>
              <a:gd name="connsiteY111" fmla="*/ 78422 h 377825"/>
              <a:gd name="connsiteX112" fmla="*/ 1714343 w 2292350"/>
              <a:gd name="connsiteY112" fmla="*/ 78422 h 377825"/>
              <a:gd name="connsiteX113" fmla="*/ 1714343 w 2292350"/>
              <a:gd name="connsiteY113" fmla="*/ 32703 h 377825"/>
              <a:gd name="connsiteX114" fmla="*/ 1668624 w 2292350"/>
              <a:gd name="connsiteY114" fmla="*/ 32703 h 377825"/>
              <a:gd name="connsiteX115" fmla="*/ 1746525 w 2292350"/>
              <a:gd name="connsiteY115" fmla="*/ 32703 h 377825"/>
              <a:gd name="connsiteX116" fmla="*/ 1746525 w 2292350"/>
              <a:gd name="connsiteY116" fmla="*/ 78422 h 377825"/>
              <a:gd name="connsiteX117" fmla="*/ 1792244 w 2292350"/>
              <a:gd name="connsiteY117" fmla="*/ 78422 h 377825"/>
              <a:gd name="connsiteX118" fmla="*/ 1792244 w 2292350"/>
              <a:gd name="connsiteY118" fmla="*/ 32703 h 377825"/>
              <a:gd name="connsiteX119" fmla="*/ 1746525 w 2292350"/>
              <a:gd name="connsiteY119" fmla="*/ 32703 h 377825"/>
              <a:gd name="connsiteX120" fmla="*/ 1824426 w 2292350"/>
              <a:gd name="connsiteY120" fmla="*/ 32703 h 377825"/>
              <a:gd name="connsiteX121" fmla="*/ 1824426 w 2292350"/>
              <a:gd name="connsiteY121" fmla="*/ 78422 h 377825"/>
              <a:gd name="connsiteX122" fmla="*/ 1870145 w 2292350"/>
              <a:gd name="connsiteY122" fmla="*/ 78422 h 377825"/>
              <a:gd name="connsiteX123" fmla="*/ 1870145 w 2292350"/>
              <a:gd name="connsiteY123" fmla="*/ 32703 h 377825"/>
              <a:gd name="connsiteX124" fmla="*/ 1824426 w 2292350"/>
              <a:gd name="connsiteY124" fmla="*/ 32703 h 377825"/>
              <a:gd name="connsiteX125" fmla="*/ 1902327 w 2292350"/>
              <a:gd name="connsiteY125" fmla="*/ 32703 h 377825"/>
              <a:gd name="connsiteX126" fmla="*/ 1902327 w 2292350"/>
              <a:gd name="connsiteY126" fmla="*/ 78422 h 377825"/>
              <a:gd name="connsiteX127" fmla="*/ 1948046 w 2292350"/>
              <a:gd name="connsiteY127" fmla="*/ 78422 h 377825"/>
              <a:gd name="connsiteX128" fmla="*/ 1948046 w 2292350"/>
              <a:gd name="connsiteY128" fmla="*/ 32703 h 377825"/>
              <a:gd name="connsiteX129" fmla="*/ 1902327 w 2292350"/>
              <a:gd name="connsiteY129" fmla="*/ 32703 h 377825"/>
              <a:gd name="connsiteX130" fmla="*/ 1980228 w 2292350"/>
              <a:gd name="connsiteY130" fmla="*/ 32703 h 377825"/>
              <a:gd name="connsiteX131" fmla="*/ 1980228 w 2292350"/>
              <a:gd name="connsiteY131" fmla="*/ 78422 h 377825"/>
              <a:gd name="connsiteX132" fmla="*/ 2025947 w 2292350"/>
              <a:gd name="connsiteY132" fmla="*/ 78422 h 377825"/>
              <a:gd name="connsiteX133" fmla="*/ 2025947 w 2292350"/>
              <a:gd name="connsiteY133" fmla="*/ 32703 h 377825"/>
              <a:gd name="connsiteX134" fmla="*/ 1980228 w 2292350"/>
              <a:gd name="connsiteY134" fmla="*/ 32703 h 377825"/>
              <a:gd name="connsiteX135" fmla="*/ 2058129 w 2292350"/>
              <a:gd name="connsiteY135" fmla="*/ 32703 h 377825"/>
              <a:gd name="connsiteX136" fmla="*/ 2058129 w 2292350"/>
              <a:gd name="connsiteY136" fmla="*/ 78422 h 377825"/>
              <a:gd name="connsiteX137" fmla="*/ 2103848 w 2292350"/>
              <a:gd name="connsiteY137" fmla="*/ 78422 h 377825"/>
              <a:gd name="connsiteX138" fmla="*/ 2103848 w 2292350"/>
              <a:gd name="connsiteY138" fmla="*/ 32703 h 377825"/>
              <a:gd name="connsiteX139" fmla="*/ 2058129 w 2292350"/>
              <a:gd name="connsiteY139" fmla="*/ 32703 h 377825"/>
              <a:gd name="connsiteX140" fmla="*/ 2136030 w 2292350"/>
              <a:gd name="connsiteY140" fmla="*/ 32703 h 377825"/>
              <a:gd name="connsiteX141" fmla="*/ 2136030 w 2292350"/>
              <a:gd name="connsiteY141" fmla="*/ 78422 h 377825"/>
              <a:gd name="connsiteX142" fmla="*/ 2181749 w 2292350"/>
              <a:gd name="connsiteY142" fmla="*/ 78422 h 377825"/>
              <a:gd name="connsiteX143" fmla="*/ 2181749 w 2292350"/>
              <a:gd name="connsiteY143" fmla="*/ 32703 h 377825"/>
              <a:gd name="connsiteX144" fmla="*/ 2136030 w 2292350"/>
              <a:gd name="connsiteY144" fmla="*/ 32703 h 377825"/>
              <a:gd name="connsiteX145" fmla="*/ 2213928 w 2292350"/>
              <a:gd name="connsiteY145" fmla="*/ 32703 h 377825"/>
              <a:gd name="connsiteX146" fmla="*/ 2213928 w 2292350"/>
              <a:gd name="connsiteY146" fmla="*/ 78422 h 377825"/>
              <a:gd name="connsiteX147" fmla="*/ 2259647 w 2292350"/>
              <a:gd name="connsiteY147" fmla="*/ 78422 h 377825"/>
              <a:gd name="connsiteX148" fmla="*/ 2259647 w 2292350"/>
              <a:gd name="connsiteY148" fmla="*/ 32703 h 377825"/>
              <a:gd name="connsiteX149" fmla="*/ 2213928 w 2292350"/>
              <a:gd name="connsiteY149" fmla="*/ 32703 h 377825"/>
              <a:gd name="connsiteX150" fmla="*/ 32703 w 2292350"/>
              <a:gd name="connsiteY150" fmla="*/ 99378 h 377825"/>
              <a:gd name="connsiteX151" fmla="*/ 32703 w 2292350"/>
              <a:gd name="connsiteY151" fmla="*/ 145097 h 377825"/>
              <a:gd name="connsiteX152" fmla="*/ 78422 w 2292350"/>
              <a:gd name="connsiteY152" fmla="*/ 145097 h 377825"/>
              <a:gd name="connsiteX153" fmla="*/ 78422 w 2292350"/>
              <a:gd name="connsiteY153" fmla="*/ 99378 h 377825"/>
              <a:gd name="connsiteX154" fmla="*/ 32703 w 2292350"/>
              <a:gd name="connsiteY154" fmla="*/ 99378 h 377825"/>
              <a:gd name="connsiteX155" fmla="*/ 110604 w 2292350"/>
              <a:gd name="connsiteY155" fmla="*/ 99378 h 377825"/>
              <a:gd name="connsiteX156" fmla="*/ 110604 w 2292350"/>
              <a:gd name="connsiteY156" fmla="*/ 145097 h 377825"/>
              <a:gd name="connsiteX157" fmla="*/ 156323 w 2292350"/>
              <a:gd name="connsiteY157" fmla="*/ 145097 h 377825"/>
              <a:gd name="connsiteX158" fmla="*/ 156323 w 2292350"/>
              <a:gd name="connsiteY158" fmla="*/ 99378 h 377825"/>
              <a:gd name="connsiteX159" fmla="*/ 110604 w 2292350"/>
              <a:gd name="connsiteY159" fmla="*/ 99378 h 377825"/>
              <a:gd name="connsiteX160" fmla="*/ 188505 w 2292350"/>
              <a:gd name="connsiteY160" fmla="*/ 99378 h 377825"/>
              <a:gd name="connsiteX161" fmla="*/ 188505 w 2292350"/>
              <a:gd name="connsiteY161" fmla="*/ 145097 h 377825"/>
              <a:gd name="connsiteX162" fmla="*/ 234224 w 2292350"/>
              <a:gd name="connsiteY162" fmla="*/ 145097 h 377825"/>
              <a:gd name="connsiteX163" fmla="*/ 234224 w 2292350"/>
              <a:gd name="connsiteY163" fmla="*/ 99378 h 377825"/>
              <a:gd name="connsiteX164" fmla="*/ 188505 w 2292350"/>
              <a:gd name="connsiteY164" fmla="*/ 99378 h 377825"/>
              <a:gd name="connsiteX165" fmla="*/ 266406 w 2292350"/>
              <a:gd name="connsiteY165" fmla="*/ 99378 h 377825"/>
              <a:gd name="connsiteX166" fmla="*/ 266406 w 2292350"/>
              <a:gd name="connsiteY166" fmla="*/ 145097 h 377825"/>
              <a:gd name="connsiteX167" fmla="*/ 312125 w 2292350"/>
              <a:gd name="connsiteY167" fmla="*/ 145097 h 377825"/>
              <a:gd name="connsiteX168" fmla="*/ 312125 w 2292350"/>
              <a:gd name="connsiteY168" fmla="*/ 99378 h 377825"/>
              <a:gd name="connsiteX169" fmla="*/ 266406 w 2292350"/>
              <a:gd name="connsiteY169" fmla="*/ 99378 h 377825"/>
              <a:gd name="connsiteX170" fmla="*/ 344307 w 2292350"/>
              <a:gd name="connsiteY170" fmla="*/ 99378 h 377825"/>
              <a:gd name="connsiteX171" fmla="*/ 344307 w 2292350"/>
              <a:gd name="connsiteY171" fmla="*/ 145097 h 377825"/>
              <a:gd name="connsiteX172" fmla="*/ 390026 w 2292350"/>
              <a:gd name="connsiteY172" fmla="*/ 145097 h 377825"/>
              <a:gd name="connsiteX173" fmla="*/ 390026 w 2292350"/>
              <a:gd name="connsiteY173" fmla="*/ 99378 h 377825"/>
              <a:gd name="connsiteX174" fmla="*/ 344307 w 2292350"/>
              <a:gd name="connsiteY174" fmla="*/ 99378 h 377825"/>
              <a:gd name="connsiteX175" fmla="*/ 422208 w 2292350"/>
              <a:gd name="connsiteY175" fmla="*/ 99378 h 377825"/>
              <a:gd name="connsiteX176" fmla="*/ 422208 w 2292350"/>
              <a:gd name="connsiteY176" fmla="*/ 145097 h 377825"/>
              <a:gd name="connsiteX177" fmla="*/ 467927 w 2292350"/>
              <a:gd name="connsiteY177" fmla="*/ 145097 h 377825"/>
              <a:gd name="connsiteX178" fmla="*/ 467927 w 2292350"/>
              <a:gd name="connsiteY178" fmla="*/ 99378 h 377825"/>
              <a:gd name="connsiteX179" fmla="*/ 422208 w 2292350"/>
              <a:gd name="connsiteY179" fmla="*/ 99378 h 377825"/>
              <a:gd name="connsiteX180" fmla="*/ 500109 w 2292350"/>
              <a:gd name="connsiteY180" fmla="*/ 99378 h 377825"/>
              <a:gd name="connsiteX181" fmla="*/ 500109 w 2292350"/>
              <a:gd name="connsiteY181" fmla="*/ 145097 h 377825"/>
              <a:gd name="connsiteX182" fmla="*/ 545828 w 2292350"/>
              <a:gd name="connsiteY182" fmla="*/ 145097 h 377825"/>
              <a:gd name="connsiteX183" fmla="*/ 545828 w 2292350"/>
              <a:gd name="connsiteY183" fmla="*/ 99378 h 377825"/>
              <a:gd name="connsiteX184" fmla="*/ 500109 w 2292350"/>
              <a:gd name="connsiteY184" fmla="*/ 99378 h 377825"/>
              <a:gd name="connsiteX185" fmla="*/ 578010 w 2292350"/>
              <a:gd name="connsiteY185" fmla="*/ 99378 h 377825"/>
              <a:gd name="connsiteX186" fmla="*/ 578010 w 2292350"/>
              <a:gd name="connsiteY186" fmla="*/ 145097 h 377825"/>
              <a:gd name="connsiteX187" fmla="*/ 623729 w 2292350"/>
              <a:gd name="connsiteY187" fmla="*/ 145097 h 377825"/>
              <a:gd name="connsiteX188" fmla="*/ 623729 w 2292350"/>
              <a:gd name="connsiteY188" fmla="*/ 99378 h 377825"/>
              <a:gd name="connsiteX189" fmla="*/ 578010 w 2292350"/>
              <a:gd name="connsiteY189" fmla="*/ 99378 h 377825"/>
              <a:gd name="connsiteX190" fmla="*/ 655911 w 2292350"/>
              <a:gd name="connsiteY190" fmla="*/ 99378 h 377825"/>
              <a:gd name="connsiteX191" fmla="*/ 655911 w 2292350"/>
              <a:gd name="connsiteY191" fmla="*/ 145097 h 377825"/>
              <a:gd name="connsiteX192" fmla="*/ 701630 w 2292350"/>
              <a:gd name="connsiteY192" fmla="*/ 145097 h 377825"/>
              <a:gd name="connsiteX193" fmla="*/ 701630 w 2292350"/>
              <a:gd name="connsiteY193" fmla="*/ 99378 h 377825"/>
              <a:gd name="connsiteX194" fmla="*/ 655911 w 2292350"/>
              <a:gd name="connsiteY194" fmla="*/ 99378 h 377825"/>
              <a:gd name="connsiteX195" fmla="*/ 733812 w 2292350"/>
              <a:gd name="connsiteY195" fmla="*/ 99378 h 377825"/>
              <a:gd name="connsiteX196" fmla="*/ 733812 w 2292350"/>
              <a:gd name="connsiteY196" fmla="*/ 145097 h 377825"/>
              <a:gd name="connsiteX197" fmla="*/ 779531 w 2292350"/>
              <a:gd name="connsiteY197" fmla="*/ 145097 h 377825"/>
              <a:gd name="connsiteX198" fmla="*/ 779531 w 2292350"/>
              <a:gd name="connsiteY198" fmla="*/ 99378 h 377825"/>
              <a:gd name="connsiteX199" fmla="*/ 733812 w 2292350"/>
              <a:gd name="connsiteY199" fmla="*/ 99378 h 377825"/>
              <a:gd name="connsiteX200" fmla="*/ 811713 w 2292350"/>
              <a:gd name="connsiteY200" fmla="*/ 99378 h 377825"/>
              <a:gd name="connsiteX201" fmla="*/ 811713 w 2292350"/>
              <a:gd name="connsiteY201" fmla="*/ 145097 h 377825"/>
              <a:gd name="connsiteX202" fmla="*/ 857432 w 2292350"/>
              <a:gd name="connsiteY202" fmla="*/ 145097 h 377825"/>
              <a:gd name="connsiteX203" fmla="*/ 857432 w 2292350"/>
              <a:gd name="connsiteY203" fmla="*/ 99378 h 377825"/>
              <a:gd name="connsiteX204" fmla="*/ 811713 w 2292350"/>
              <a:gd name="connsiteY204" fmla="*/ 99378 h 377825"/>
              <a:gd name="connsiteX205" fmla="*/ 889614 w 2292350"/>
              <a:gd name="connsiteY205" fmla="*/ 99378 h 377825"/>
              <a:gd name="connsiteX206" fmla="*/ 889614 w 2292350"/>
              <a:gd name="connsiteY206" fmla="*/ 145097 h 377825"/>
              <a:gd name="connsiteX207" fmla="*/ 935333 w 2292350"/>
              <a:gd name="connsiteY207" fmla="*/ 145097 h 377825"/>
              <a:gd name="connsiteX208" fmla="*/ 935333 w 2292350"/>
              <a:gd name="connsiteY208" fmla="*/ 99378 h 377825"/>
              <a:gd name="connsiteX209" fmla="*/ 889614 w 2292350"/>
              <a:gd name="connsiteY209" fmla="*/ 99378 h 377825"/>
              <a:gd name="connsiteX210" fmla="*/ 967515 w 2292350"/>
              <a:gd name="connsiteY210" fmla="*/ 99378 h 377825"/>
              <a:gd name="connsiteX211" fmla="*/ 967515 w 2292350"/>
              <a:gd name="connsiteY211" fmla="*/ 145097 h 377825"/>
              <a:gd name="connsiteX212" fmla="*/ 1013234 w 2292350"/>
              <a:gd name="connsiteY212" fmla="*/ 145097 h 377825"/>
              <a:gd name="connsiteX213" fmla="*/ 1013234 w 2292350"/>
              <a:gd name="connsiteY213" fmla="*/ 99378 h 377825"/>
              <a:gd name="connsiteX214" fmla="*/ 967515 w 2292350"/>
              <a:gd name="connsiteY214" fmla="*/ 99378 h 377825"/>
              <a:gd name="connsiteX215" fmla="*/ 1045416 w 2292350"/>
              <a:gd name="connsiteY215" fmla="*/ 99378 h 377825"/>
              <a:gd name="connsiteX216" fmla="*/ 1045416 w 2292350"/>
              <a:gd name="connsiteY216" fmla="*/ 145097 h 377825"/>
              <a:gd name="connsiteX217" fmla="*/ 1091135 w 2292350"/>
              <a:gd name="connsiteY217" fmla="*/ 145097 h 377825"/>
              <a:gd name="connsiteX218" fmla="*/ 1091135 w 2292350"/>
              <a:gd name="connsiteY218" fmla="*/ 99378 h 377825"/>
              <a:gd name="connsiteX219" fmla="*/ 1045416 w 2292350"/>
              <a:gd name="connsiteY219" fmla="*/ 99378 h 377825"/>
              <a:gd name="connsiteX220" fmla="*/ 1123317 w 2292350"/>
              <a:gd name="connsiteY220" fmla="*/ 99378 h 377825"/>
              <a:gd name="connsiteX221" fmla="*/ 1123317 w 2292350"/>
              <a:gd name="connsiteY221" fmla="*/ 145097 h 377825"/>
              <a:gd name="connsiteX222" fmla="*/ 1169036 w 2292350"/>
              <a:gd name="connsiteY222" fmla="*/ 145097 h 377825"/>
              <a:gd name="connsiteX223" fmla="*/ 1169036 w 2292350"/>
              <a:gd name="connsiteY223" fmla="*/ 99378 h 377825"/>
              <a:gd name="connsiteX224" fmla="*/ 1123317 w 2292350"/>
              <a:gd name="connsiteY224" fmla="*/ 99378 h 377825"/>
              <a:gd name="connsiteX225" fmla="*/ 1201218 w 2292350"/>
              <a:gd name="connsiteY225" fmla="*/ 99378 h 377825"/>
              <a:gd name="connsiteX226" fmla="*/ 1201218 w 2292350"/>
              <a:gd name="connsiteY226" fmla="*/ 145097 h 377825"/>
              <a:gd name="connsiteX227" fmla="*/ 1246937 w 2292350"/>
              <a:gd name="connsiteY227" fmla="*/ 145097 h 377825"/>
              <a:gd name="connsiteX228" fmla="*/ 1246937 w 2292350"/>
              <a:gd name="connsiteY228" fmla="*/ 99378 h 377825"/>
              <a:gd name="connsiteX229" fmla="*/ 1201218 w 2292350"/>
              <a:gd name="connsiteY229" fmla="*/ 99378 h 377825"/>
              <a:gd name="connsiteX230" fmla="*/ 1279119 w 2292350"/>
              <a:gd name="connsiteY230" fmla="*/ 99378 h 377825"/>
              <a:gd name="connsiteX231" fmla="*/ 1279119 w 2292350"/>
              <a:gd name="connsiteY231" fmla="*/ 145097 h 377825"/>
              <a:gd name="connsiteX232" fmla="*/ 1324838 w 2292350"/>
              <a:gd name="connsiteY232" fmla="*/ 145097 h 377825"/>
              <a:gd name="connsiteX233" fmla="*/ 1324838 w 2292350"/>
              <a:gd name="connsiteY233" fmla="*/ 99378 h 377825"/>
              <a:gd name="connsiteX234" fmla="*/ 1279119 w 2292350"/>
              <a:gd name="connsiteY234" fmla="*/ 99378 h 377825"/>
              <a:gd name="connsiteX235" fmla="*/ 1357020 w 2292350"/>
              <a:gd name="connsiteY235" fmla="*/ 99378 h 377825"/>
              <a:gd name="connsiteX236" fmla="*/ 1357020 w 2292350"/>
              <a:gd name="connsiteY236" fmla="*/ 145097 h 377825"/>
              <a:gd name="connsiteX237" fmla="*/ 1402739 w 2292350"/>
              <a:gd name="connsiteY237" fmla="*/ 145097 h 377825"/>
              <a:gd name="connsiteX238" fmla="*/ 1402739 w 2292350"/>
              <a:gd name="connsiteY238" fmla="*/ 99378 h 377825"/>
              <a:gd name="connsiteX239" fmla="*/ 1357020 w 2292350"/>
              <a:gd name="connsiteY239" fmla="*/ 99378 h 377825"/>
              <a:gd name="connsiteX240" fmla="*/ 1434921 w 2292350"/>
              <a:gd name="connsiteY240" fmla="*/ 99378 h 377825"/>
              <a:gd name="connsiteX241" fmla="*/ 1434921 w 2292350"/>
              <a:gd name="connsiteY241" fmla="*/ 145097 h 377825"/>
              <a:gd name="connsiteX242" fmla="*/ 1480640 w 2292350"/>
              <a:gd name="connsiteY242" fmla="*/ 145097 h 377825"/>
              <a:gd name="connsiteX243" fmla="*/ 1480640 w 2292350"/>
              <a:gd name="connsiteY243" fmla="*/ 99378 h 377825"/>
              <a:gd name="connsiteX244" fmla="*/ 1434921 w 2292350"/>
              <a:gd name="connsiteY244" fmla="*/ 99378 h 377825"/>
              <a:gd name="connsiteX245" fmla="*/ 1512822 w 2292350"/>
              <a:gd name="connsiteY245" fmla="*/ 99378 h 377825"/>
              <a:gd name="connsiteX246" fmla="*/ 1512822 w 2292350"/>
              <a:gd name="connsiteY246" fmla="*/ 145097 h 377825"/>
              <a:gd name="connsiteX247" fmla="*/ 1558541 w 2292350"/>
              <a:gd name="connsiteY247" fmla="*/ 145097 h 377825"/>
              <a:gd name="connsiteX248" fmla="*/ 1558541 w 2292350"/>
              <a:gd name="connsiteY248" fmla="*/ 99378 h 377825"/>
              <a:gd name="connsiteX249" fmla="*/ 1512822 w 2292350"/>
              <a:gd name="connsiteY249" fmla="*/ 99378 h 377825"/>
              <a:gd name="connsiteX250" fmla="*/ 1590723 w 2292350"/>
              <a:gd name="connsiteY250" fmla="*/ 99378 h 377825"/>
              <a:gd name="connsiteX251" fmla="*/ 1590723 w 2292350"/>
              <a:gd name="connsiteY251" fmla="*/ 145097 h 377825"/>
              <a:gd name="connsiteX252" fmla="*/ 1636442 w 2292350"/>
              <a:gd name="connsiteY252" fmla="*/ 145097 h 377825"/>
              <a:gd name="connsiteX253" fmla="*/ 1636442 w 2292350"/>
              <a:gd name="connsiteY253" fmla="*/ 99378 h 377825"/>
              <a:gd name="connsiteX254" fmla="*/ 1590723 w 2292350"/>
              <a:gd name="connsiteY254" fmla="*/ 99378 h 377825"/>
              <a:gd name="connsiteX255" fmla="*/ 1668624 w 2292350"/>
              <a:gd name="connsiteY255" fmla="*/ 99378 h 377825"/>
              <a:gd name="connsiteX256" fmla="*/ 1668624 w 2292350"/>
              <a:gd name="connsiteY256" fmla="*/ 145097 h 377825"/>
              <a:gd name="connsiteX257" fmla="*/ 1714343 w 2292350"/>
              <a:gd name="connsiteY257" fmla="*/ 145097 h 377825"/>
              <a:gd name="connsiteX258" fmla="*/ 1714343 w 2292350"/>
              <a:gd name="connsiteY258" fmla="*/ 99378 h 377825"/>
              <a:gd name="connsiteX259" fmla="*/ 1668624 w 2292350"/>
              <a:gd name="connsiteY259" fmla="*/ 99378 h 377825"/>
              <a:gd name="connsiteX260" fmla="*/ 1746525 w 2292350"/>
              <a:gd name="connsiteY260" fmla="*/ 99378 h 377825"/>
              <a:gd name="connsiteX261" fmla="*/ 1746525 w 2292350"/>
              <a:gd name="connsiteY261" fmla="*/ 145097 h 377825"/>
              <a:gd name="connsiteX262" fmla="*/ 1792244 w 2292350"/>
              <a:gd name="connsiteY262" fmla="*/ 145097 h 377825"/>
              <a:gd name="connsiteX263" fmla="*/ 1792244 w 2292350"/>
              <a:gd name="connsiteY263" fmla="*/ 99378 h 377825"/>
              <a:gd name="connsiteX264" fmla="*/ 1746525 w 2292350"/>
              <a:gd name="connsiteY264" fmla="*/ 99378 h 377825"/>
              <a:gd name="connsiteX265" fmla="*/ 1824426 w 2292350"/>
              <a:gd name="connsiteY265" fmla="*/ 99378 h 377825"/>
              <a:gd name="connsiteX266" fmla="*/ 1824426 w 2292350"/>
              <a:gd name="connsiteY266" fmla="*/ 145097 h 377825"/>
              <a:gd name="connsiteX267" fmla="*/ 1870145 w 2292350"/>
              <a:gd name="connsiteY267" fmla="*/ 145097 h 377825"/>
              <a:gd name="connsiteX268" fmla="*/ 1870145 w 2292350"/>
              <a:gd name="connsiteY268" fmla="*/ 99378 h 377825"/>
              <a:gd name="connsiteX269" fmla="*/ 1824426 w 2292350"/>
              <a:gd name="connsiteY269" fmla="*/ 99378 h 377825"/>
              <a:gd name="connsiteX270" fmla="*/ 1902327 w 2292350"/>
              <a:gd name="connsiteY270" fmla="*/ 99378 h 377825"/>
              <a:gd name="connsiteX271" fmla="*/ 1902327 w 2292350"/>
              <a:gd name="connsiteY271" fmla="*/ 145097 h 377825"/>
              <a:gd name="connsiteX272" fmla="*/ 1948046 w 2292350"/>
              <a:gd name="connsiteY272" fmla="*/ 145097 h 377825"/>
              <a:gd name="connsiteX273" fmla="*/ 1948046 w 2292350"/>
              <a:gd name="connsiteY273" fmla="*/ 99378 h 377825"/>
              <a:gd name="connsiteX274" fmla="*/ 1902327 w 2292350"/>
              <a:gd name="connsiteY274" fmla="*/ 99378 h 377825"/>
              <a:gd name="connsiteX275" fmla="*/ 1980228 w 2292350"/>
              <a:gd name="connsiteY275" fmla="*/ 99378 h 377825"/>
              <a:gd name="connsiteX276" fmla="*/ 1980228 w 2292350"/>
              <a:gd name="connsiteY276" fmla="*/ 145097 h 377825"/>
              <a:gd name="connsiteX277" fmla="*/ 2025947 w 2292350"/>
              <a:gd name="connsiteY277" fmla="*/ 145097 h 377825"/>
              <a:gd name="connsiteX278" fmla="*/ 2025947 w 2292350"/>
              <a:gd name="connsiteY278" fmla="*/ 99378 h 377825"/>
              <a:gd name="connsiteX279" fmla="*/ 1980228 w 2292350"/>
              <a:gd name="connsiteY279" fmla="*/ 99378 h 377825"/>
              <a:gd name="connsiteX280" fmla="*/ 2058129 w 2292350"/>
              <a:gd name="connsiteY280" fmla="*/ 99378 h 377825"/>
              <a:gd name="connsiteX281" fmla="*/ 2058129 w 2292350"/>
              <a:gd name="connsiteY281" fmla="*/ 145097 h 377825"/>
              <a:gd name="connsiteX282" fmla="*/ 2103848 w 2292350"/>
              <a:gd name="connsiteY282" fmla="*/ 145097 h 377825"/>
              <a:gd name="connsiteX283" fmla="*/ 2103848 w 2292350"/>
              <a:gd name="connsiteY283" fmla="*/ 99378 h 377825"/>
              <a:gd name="connsiteX284" fmla="*/ 2058129 w 2292350"/>
              <a:gd name="connsiteY284" fmla="*/ 99378 h 377825"/>
              <a:gd name="connsiteX285" fmla="*/ 2136030 w 2292350"/>
              <a:gd name="connsiteY285" fmla="*/ 99378 h 377825"/>
              <a:gd name="connsiteX286" fmla="*/ 2136030 w 2292350"/>
              <a:gd name="connsiteY286" fmla="*/ 145097 h 377825"/>
              <a:gd name="connsiteX287" fmla="*/ 2181749 w 2292350"/>
              <a:gd name="connsiteY287" fmla="*/ 145097 h 377825"/>
              <a:gd name="connsiteX288" fmla="*/ 2181749 w 2292350"/>
              <a:gd name="connsiteY288" fmla="*/ 99378 h 377825"/>
              <a:gd name="connsiteX289" fmla="*/ 2136030 w 2292350"/>
              <a:gd name="connsiteY289" fmla="*/ 99378 h 377825"/>
              <a:gd name="connsiteX290" fmla="*/ 2213928 w 2292350"/>
              <a:gd name="connsiteY290" fmla="*/ 99378 h 377825"/>
              <a:gd name="connsiteX291" fmla="*/ 2213928 w 2292350"/>
              <a:gd name="connsiteY291" fmla="*/ 145097 h 377825"/>
              <a:gd name="connsiteX292" fmla="*/ 2259647 w 2292350"/>
              <a:gd name="connsiteY292" fmla="*/ 145097 h 377825"/>
              <a:gd name="connsiteX293" fmla="*/ 2259647 w 2292350"/>
              <a:gd name="connsiteY293" fmla="*/ 99378 h 377825"/>
              <a:gd name="connsiteX294" fmla="*/ 2213928 w 2292350"/>
              <a:gd name="connsiteY294" fmla="*/ 99378 h 377825"/>
              <a:gd name="connsiteX295" fmla="*/ 32703 w 2292350"/>
              <a:gd name="connsiteY295" fmla="*/ 166053 h 377825"/>
              <a:gd name="connsiteX296" fmla="*/ 32703 w 2292350"/>
              <a:gd name="connsiteY296" fmla="*/ 211772 h 377825"/>
              <a:gd name="connsiteX297" fmla="*/ 78422 w 2292350"/>
              <a:gd name="connsiteY297" fmla="*/ 211772 h 377825"/>
              <a:gd name="connsiteX298" fmla="*/ 78422 w 2292350"/>
              <a:gd name="connsiteY298" fmla="*/ 166053 h 377825"/>
              <a:gd name="connsiteX299" fmla="*/ 32703 w 2292350"/>
              <a:gd name="connsiteY299" fmla="*/ 166053 h 377825"/>
              <a:gd name="connsiteX300" fmla="*/ 110604 w 2292350"/>
              <a:gd name="connsiteY300" fmla="*/ 166053 h 377825"/>
              <a:gd name="connsiteX301" fmla="*/ 110604 w 2292350"/>
              <a:gd name="connsiteY301" fmla="*/ 211772 h 377825"/>
              <a:gd name="connsiteX302" fmla="*/ 156323 w 2292350"/>
              <a:gd name="connsiteY302" fmla="*/ 211772 h 377825"/>
              <a:gd name="connsiteX303" fmla="*/ 156323 w 2292350"/>
              <a:gd name="connsiteY303" fmla="*/ 166053 h 377825"/>
              <a:gd name="connsiteX304" fmla="*/ 110604 w 2292350"/>
              <a:gd name="connsiteY304" fmla="*/ 166053 h 377825"/>
              <a:gd name="connsiteX305" fmla="*/ 188505 w 2292350"/>
              <a:gd name="connsiteY305" fmla="*/ 166053 h 377825"/>
              <a:gd name="connsiteX306" fmla="*/ 188505 w 2292350"/>
              <a:gd name="connsiteY306" fmla="*/ 211772 h 377825"/>
              <a:gd name="connsiteX307" fmla="*/ 234224 w 2292350"/>
              <a:gd name="connsiteY307" fmla="*/ 211772 h 377825"/>
              <a:gd name="connsiteX308" fmla="*/ 234224 w 2292350"/>
              <a:gd name="connsiteY308" fmla="*/ 166053 h 377825"/>
              <a:gd name="connsiteX309" fmla="*/ 188505 w 2292350"/>
              <a:gd name="connsiteY309" fmla="*/ 166053 h 377825"/>
              <a:gd name="connsiteX310" fmla="*/ 266406 w 2292350"/>
              <a:gd name="connsiteY310" fmla="*/ 166053 h 377825"/>
              <a:gd name="connsiteX311" fmla="*/ 266406 w 2292350"/>
              <a:gd name="connsiteY311" fmla="*/ 211772 h 377825"/>
              <a:gd name="connsiteX312" fmla="*/ 312125 w 2292350"/>
              <a:gd name="connsiteY312" fmla="*/ 211772 h 377825"/>
              <a:gd name="connsiteX313" fmla="*/ 312125 w 2292350"/>
              <a:gd name="connsiteY313" fmla="*/ 166053 h 377825"/>
              <a:gd name="connsiteX314" fmla="*/ 266406 w 2292350"/>
              <a:gd name="connsiteY314" fmla="*/ 166053 h 377825"/>
              <a:gd name="connsiteX315" fmla="*/ 344307 w 2292350"/>
              <a:gd name="connsiteY315" fmla="*/ 166053 h 377825"/>
              <a:gd name="connsiteX316" fmla="*/ 344307 w 2292350"/>
              <a:gd name="connsiteY316" fmla="*/ 211772 h 377825"/>
              <a:gd name="connsiteX317" fmla="*/ 390026 w 2292350"/>
              <a:gd name="connsiteY317" fmla="*/ 211772 h 377825"/>
              <a:gd name="connsiteX318" fmla="*/ 390026 w 2292350"/>
              <a:gd name="connsiteY318" fmla="*/ 166053 h 377825"/>
              <a:gd name="connsiteX319" fmla="*/ 344307 w 2292350"/>
              <a:gd name="connsiteY319" fmla="*/ 166053 h 377825"/>
              <a:gd name="connsiteX320" fmla="*/ 422208 w 2292350"/>
              <a:gd name="connsiteY320" fmla="*/ 166053 h 377825"/>
              <a:gd name="connsiteX321" fmla="*/ 422208 w 2292350"/>
              <a:gd name="connsiteY321" fmla="*/ 211772 h 377825"/>
              <a:gd name="connsiteX322" fmla="*/ 467927 w 2292350"/>
              <a:gd name="connsiteY322" fmla="*/ 211772 h 377825"/>
              <a:gd name="connsiteX323" fmla="*/ 467927 w 2292350"/>
              <a:gd name="connsiteY323" fmla="*/ 166053 h 377825"/>
              <a:gd name="connsiteX324" fmla="*/ 422208 w 2292350"/>
              <a:gd name="connsiteY324" fmla="*/ 166053 h 377825"/>
              <a:gd name="connsiteX325" fmla="*/ 500109 w 2292350"/>
              <a:gd name="connsiteY325" fmla="*/ 166053 h 377825"/>
              <a:gd name="connsiteX326" fmla="*/ 500109 w 2292350"/>
              <a:gd name="connsiteY326" fmla="*/ 211772 h 377825"/>
              <a:gd name="connsiteX327" fmla="*/ 545828 w 2292350"/>
              <a:gd name="connsiteY327" fmla="*/ 211772 h 377825"/>
              <a:gd name="connsiteX328" fmla="*/ 545828 w 2292350"/>
              <a:gd name="connsiteY328" fmla="*/ 166053 h 377825"/>
              <a:gd name="connsiteX329" fmla="*/ 500109 w 2292350"/>
              <a:gd name="connsiteY329" fmla="*/ 166053 h 377825"/>
              <a:gd name="connsiteX330" fmla="*/ 578010 w 2292350"/>
              <a:gd name="connsiteY330" fmla="*/ 166053 h 377825"/>
              <a:gd name="connsiteX331" fmla="*/ 578010 w 2292350"/>
              <a:gd name="connsiteY331" fmla="*/ 211772 h 377825"/>
              <a:gd name="connsiteX332" fmla="*/ 623729 w 2292350"/>
              <a:gd name="connsiteY332" fmla="*/ 211772 h 377825"/>
              <a:gd name="connsiteX333" fmla="*/ 623729 w 2292350"/>
              <a:gd name="connsiteY333" fmla="*/ 166053 h 377825"/>
              <a:gd name="connsiteX334" fmla="*/ 578010 w 2292350"/>
              <a:gd name="connsiteY334" fmla="*/ 166053 h 377825"/>
              <a:gd name="connsiteX335" fmla="*/ 655911 w 2292350"/>
              <a:gd name="connsiteY335" fmla="*/ 166053 h 377825"/>
              <a:gd name="connsiteX336" fmla="*/ 655911 w 2292350"/>
              <a:gd name="connsiteY336" fmla="*/ 211772 h 377825"/>
              <a:gd name="connsiteX337" fmla="*/ 701630 w 2292350"/>
              <a:gd name="connsiteY337" fmla="*/ 211772 h 377825"/>
              <a:gd name="connsiteX338" fmla="*/ 701630 w 2292350"/>
              <a:gd name="connsiteY338" fmla="*/ 166053 h 377825"/>
              <a:gd name="connsiteX339" fmla="*/ 655911 w 2292350"/>
              <a:gd name="connsiteY339" fmla="*/ 166053 h 377825"/>
              <a:gd name="connsiteX340" fmla="*/ 733812 w 2292350"/>
              <a:gd name="connsiteY340" fmla="*/ 166053 h 377825"/>
              <a:gd name="connsiteX341" fmla="*/ 733812 w 2292350"/>
              <a:gd name="connsiteY341" fmla="*/ 211772 h 377825"/>
              <a:gd name="connsiteX342" fmla="*/ 779531 w 2292350"/>
              <a:gd name="connsiteY342" fmla="*/ 211772 h 377825"/>
              <a:gd name="connsiteX343" fmla="*/ 779531 w 2292350"/>
              <a:gd name="connsiteY343" fmla="*/ 166053 h 377825"/>
              <a:gd name="connsiteX344" fmla="*/ 733812 w 2292350"/>
              <a:gd name="connsiteY344" fmla="*/ 166053 h 377825"/>
              <a:gd name="connsiteX345" fmla="*/ 811713 w 2292350"/>
              <a:gd name="connsiteY345" fmla="*/ 166053 h 377825"/>
              <a:gd name="connsiteX346" fmla="*/ 811713 w 2292350"/>
              <a:gd name="connsiteY346" fmla="*/ 211772 h 377825"/>
              <a:gd name="connsiteX347" fmla="*/ 857432 w 2292350"/>
              <a:gd name="connsiteY347" fmla="*/ 211772 h 377825"/>
              <a:gd name="connsiteX348" fmla="*/ 857432 w 2292350"/>
              <a:gd name="connsiteY348" fmla="*/ 166053 h 377825"/>
              <a:gd name="connsiteX349" fmla="*/ 811713 w 2292350"/>
              <a:gd name="connsiteY349" fmla="*/ 166053 h 377825"/>
              <a:gd name="connsiteX350" fmla="*/ 889614 w 2292350"/>
              <a:gd name="connsiteY350" fmla="*/ 166053 h 377825"/>
              <a:gd name="connsiteX351" fmla="*/ 889614 w 2292350"/>
              <a:gd name="connsiteY351" fmla="*/ 211772 h 377825"/>
              <a:gd name="connsiteX352" fmla="*/ 935333 w 2292350"/>
              <a:gd name="connsiteY352" fmla="*/ 211772 h 377825"/>
              <a:gd name="connsiteX353" fmla="*/ 935333 w 2292350"/>
              <a:gd name="connsiteY353" fmla="*/ 166053 h 377825"/>
              <a:gd name="connsiteX354" fmla="*/ 889614 w 2292350"/>
              <a:gd name="connsiteY354" fmla="*/ 166053 h 377825"/>
              <a:gd name="connsiteX355" fmla="*/ 967515 w 2292350"/>
              <a:gd name="connsiteY355" fmla="*/ 166053 h 377825"/>
              <a:gd name="connsiteX356" fmla="*/ 967515 w 2292350"/>
              <a:gd name="connsiteY356" fmla="*/ 211772 h 377825"/>
              <a:gd name="connsiteX357" fmla="*/ 1013234 w 2292350"/>
              <a:gd name="connsiteY357" fmla="*/ 211772 h 377825"/>
              <a:gd name="connsiteX358" fmla="*/ 1013234 w 2292350"/>
              <a:gd name="connsiteY358" fmla="*/ 166053 h 377825"/>
              <a:gd name="connsiteX359" fmla="*/ 967515 w 2292350"/>
              <a:gd name="connsiteY359" fmla="*/ 166053 h 377825"/>
              <a:gd name="connsiteX360" fmla="*/ 1045416 w 2292350"/>
              <a:gd name="connsiteY360" fmla="*/ 166053 h 377825"/>
              <a:gd name="connsiteX361" fmla="*/ 1045416 w 2292350"/>
              <a:gd name="connsiteY361" fmla="*/ 211772 h 377825"/>
              <a:gd name="connsiteX362" fmla="*/ 1091135 w 2292350"/>
              <a:gd name="connsiteY362" fmla="*/ 211772 h 377825"/>
              <a:gd name="connsiteX363" fmla="*/ 1091135 w 2292350"/>
              <a:gd name="connsiteY363" fmla="*/ 166053 h 377825"/>
              <a:gd name="connsiteX364" fmla="*/ 1045416 w 2292350"/>
              <a:gd name="connsiteY364" fmla="*/ 166053 h 377825"/>
              <a:gd name="connsiteX365" fmla="*/ 1123317 w 2292350"/>
              <a:gd name="connsiteY365" fmla="*/ 166053 h 377825"/>
              <a:gd name="connsiteX366" fmla="*/ 1123317 w 2292350"/>
              <a:gd name="connsiteY366" fmla="*/ 211772 h 377825"/>
              <a:gd name="connsiteX367" fmla="*/ 1169036 w 2292350"/>
              <a:gd name="connsiteY367" fmla="*/ 211772 h 377825"/>
              <a:gd name="connsiteX368" fmla="*/ 1169036 w 2292350"/>
              <a:gd name="connsiteY368" fmla="*/ 166053 h 377825"/>
              <a:gd name="connsiteX369" fmla="*/ 1123317 w 2292350"/>
              <a:gd name="connsiteY369" fmla="*/ 166053 h 377825"/>
              <a:gd name="connsiteX370" fmla="*/ 1201218 w 2292350"/>
              <a:gd name="connsiteY370" fmla="*/ 166053 h 377825"/>
              <a:gd name="connsiteX371" fmla="*/ 1201218 w 2292350"/>
              <a:gd name="connsiteY371" fmla="*/ 211772 h 377825"/>
              <a:gd name="connsiteX372" fmla="*/ 1246937 w 2292350"/>
              <a:gd name="connsiteY372" fmla="*/ 211772 h 377825"/>
              <a:gd name="connsiteX373" fmla="*/ 1246937 w 2292350"/>
              <a:gd name="connsiteY373" fmla="*/ 166053 h 377825"/>
              <a:gd name="connsiteX374" fmla="*/ 1201218 w 2292350"/>
              <a:gd name="connsiteY374" fmla="*/ 166053 h 377825"/>
              <a:gd name="connsiteX375" fmla="*/ 1279119 w 2292350"/>
              <a:gd name="connsiteY375" fmla="*/ 166053 h 377825"/>
              <a:gd name="connsiteX376" fmla="*/ 1279119 w 2292350"/>
              <a:gd name="connsiteY376" fmla="*/ 211772 h 377825"/>
              <a:gd name="connsiteX377" fmla="*/ 1324838 w 2292350"/>
              <a:gd name="connsiteY377" fmla="*/ 211772 h 377825"/>
              <a:gd name="connsiteX378" fmla="*/ 1324838 w 2292350"/>
              <a:gd name="connsiteY378" fmla="*/ 166053 h 377825"/>
              <a:gd name="connsiteX379" fmla="*/ 1279119 w 2292350"/>
              <a:gd name="connsiteY379" fmla="*/ 166053 h 377825"/>
              <a:gd name="connsiteX380" fmla="*/ 1357020 w 2292350"/>
              <a:gd name="connsiteY380" fmla="*/ 166053 h 377825"/>
              <a:gd name="connsiteX381" fmla="*/ 1357020 w 2292350"/>
              <a:gd name="connsiteY381" fmla="*/ 211772 h 377825"/>
              <a:gd name="connsiteX382" fmla="*/ 1402739 w 2292350"/>
              <a:gd name="connsiteY382" fmla="*/ 211772 h 377825"/>
              <a:gd name="connsiteX383" fmla="*/ 1402739 w 2292350"/>
              <a:gd name="connsiteY383" fmla="*/ 166053 h 377825"/>
              <a:gd name="connsiteX384" fmla="*/ 1357020 w 2292350"/>
              <a:gd name="connsiteY384" fmla="*/ 166053 h 377825"/>
              <a:gd name="connsiteX385" fmla="*/ 1434921 w 2292350"/>
              <a:gd name="connsiteY385" fmla="*/ 166053 h 377825"/>
              <a:gd name="connsiteX386" fmla="*/ 1434921 w 2292350"/>
              <a:gd name="connsiteY386" fmla="*/ 211772 h 377825"/>
              <a:gd name="connsiteX387" fmla="*/ 1480640 w 2292350"/>
              <a:gd name="connsiteY387" fmla="*/ 211772 h 377825"/>
              <a:gd name="connsiteX388" fmla="*/ 1480640 w 2292350"/>
              <a:gd name="connsiteY388" fmla="*/ 166053 h 377825"/>
              <a:gd name="connsiteX389" fmla="*/ 1434921 w 2292350"/>
              <a:gd name="connsiteY389" fmla="*/ 166053 h 377825"/>
              <a:gd name="connsiteX390" fmla="*/ 1512822 w 2292350"/>
              <a:gd name="connsiteY390" fmla="*/ 166053 h 377825"/>
              <a:gd name="connsiteX391" fmla="*/ 1512822 w 2292350"/>
              <a:gd name="connsiteY391" fmla="*/ 211772 h 377825"/>
              <a:gd name="connsiteX392" fmla="*/ 1558541 w 2292350"/>
              <a:gd name="connsiteY392" fmla="*/ 211772 h 377825"/>
              <a:gd name="connsiteX393" fmla="*/ 1558541 w 2292350"/>
              <a:gd name="connsiteY393" fmla="*/ 166053 h 377825"/>
              <a:gd name="connsiteX394" fmla="*/ 1512822 w 2292350"/>
              <a:gd name="connsiteY394" fmla="*/ 166053 h 377825"/>
              <a:gd name="connsiteX395" fmla="*/ 1590723 w 2292350"/>
              <a:gd name="connsiteY395" fmla="*/ 166053 h 377825"/>
              <a:gd name="connsiteX396" fmla="*/ 1590723 w 2292350"/>
              <a:gd name="connsiteY396" fmla="*/ 211772 h 377825"/>
              <a:gd name="connsiteX397" fmla="*/ 1636442 w 2292350"/>
              <a:gd name="connsiteY397" fmla="*/ 211772 h 377825"/>
              <a:gd name="connsiteX398" fmla="*/ 1636442 w 2292350"/>
              <a:gd name="connsiteY398" fmla="*/ 166053 h 377825"/>
              <a:gd name="connsiteX399" fmla="*/ 1590723 w 2292350"/>
              <a:gd name="connsiteY399" fmla="*/ 166053 h 377825"/>
              <a:gd name="connsiteX400" fmla="*/ 1668624 w 2292350"/>
              <a:gd name="connsiteY400" fmla="*/ 166053 h 377825"/>
              <a:gd name="connsiteX401" fmla="*/ 1668624 w 2292350"/>
              <a:gd name="connsiteY401" fmla="*/ 211772 h 377825"/>
              <a:gd name="connsiteX402" fmla="*/ 1714343 w 2292350"/>
              <a:gd name="connsiteY402" fmla="*/ 211772 h 377825"/>
              <a:gd name="connsiteX403" fmla="*/ 1714343 w 2292350"/>
              <a:gd name="connsiteY403" fmla="*/ 166053 h 377825"/>
              <a:gd name="connsiteX404" fmla="*/ 1668624 w 2292350"/>
              <a:gd name="connsiteY404" fmla="*/ 166053 h 377825"/>
              <a:gd name="connsiteX405" fmla="*/ 1746525 w 2292350"/>
              <a:gd name="connsiteY405" fmla="*/ 166053 h 377825"/>
              <a:gd name="connsiteX406" fmla="*/ 1746525 w 2292350"/>
              <a:gd name="connsiteY406" fmla="*/ 211772 h 377825"/>
              <a:gd name="connsiteX407" fmla="*/ 1792244 w 2292350"/>
              <a:gd name="connsiteY407" fmla="*/ 211772 h 377825"/>
              <a:gd name="connsiteX408" fmla="*/ 1792244 w 2292350"/>
              <a:gd name="connsiteY408" fmla="*/ 166053 h 377825"/>
              <a:gd name="connsiteX409" fmla="*/ 1746525 w 2292350"/>
              <a:gd name="connsiteY409" fmla="*/ 166053 h 377825"/>
              <a:gd name="connsiteX410" fmla="*/ 1824426 w 2292350"/>
              <a:gd name="connsiteY410" fmla="*/ 166053 h 377825"/>
              <a:gd name="connsiteX411" fmla="*/ 1824426 w 2292350"/>
              <a:gd name="connsiteY411" fmla="*/ 211772 h 377825"/>
              <a:gd name="connsiteX412" fmla="*/ 1870145 w 2292350"/>
              <a:gd name="connsiteY412" fmla="*/ 211772 h 377825"/>
              <a:gd name="connsiteX413" fmla="*/ 1870145 w 2292350"/>
              <a:gd name="connsiteY413" fmla="*/ 166053 h 377825"/>
              <a:gd name="connsiteX414" fmla="*/ 1824426 w 2292350"/>
              <a:gd name="connsiteY414" fmla="*/ 166053 h 377825"/>
              <a:gd name="connsiteX415" fmla="*/ 1902327 w 2292350"/>
              <a:gd name="connsiteY415" fmla="*/ 166053 h 377825"/>
              <a:gd name="connsiteX416" fmla="*/ 1902327 w 2292350"/>
              <a:gd name="connsiteY416" fmla="*/ 211772 h 377825"/>
              <a:gd name="connsiteX417" fmla="*/ 1948046 w 2292350"/>
              <a:gd name="connsiteY417" fmla="*/ 211772 h 377825"/>
              <a:gd name="connsiteX418" fmla="*/ 1948046 w 2292350"/>
              <a:gd name="connsiteY418" fmla="*/ 166053 h 377825"/>
              <a:gd name="connsiteX419" fmla="*/ 1902327 w 2292350"/>
              <a:gd name="connsiteY419" fmla="*/ 166053 h 377825"/>
              <a:gd name="connsiteX420" fmla="*/ 1980228 w 2292350"/>
              <a:gd name="connsiteY420" fmla="*/ 166053 h 377825"/>
              <a:gd name="connsiteX421" fmla="*/ 1980228 w 2292350"/>
              <a:gd name="connsiteY421" fmla="*/ 211772 h 377825"/>
              <a:gd name="connsiteX422" fmla="*/ 2025947 w 2292350"/>
              <a:gd name="connsiteY422" fmla="*/ 211772 h 377825"/>
              <a:gd name="connsiteX423" fmla="*/ 2025947 w 2292350"/>
              <a:gd name="connsiteY423" fmla="*/ 166053 h 377825"/>
              <a:gd name="connsiteX424" fmla="*/ 1980228 w 2292350"/>
              <a:gd name="connsiteY424" fmla="*/ 166053 h 377825"/>
              <a:gd name="connsiteX425" fmla="*/ 2058129 w 2292350"/>
              <a:gd name="connsiteY425" fmla="*/ 166053 h 377825"/>
              <a:gd name="connsiteX426" fmla="*/ 2058129 w 2292350"/>
              <a:gd name="connsiteY426" fmla="*/ 211772 h 377825"/>
              <a:gd name="connsiteX427" fmla="*/ 2103848 w 2292350"/>
              <a:gd name="connsiteY427" fmla="*/ 211772 h 377825"/>
              <a:gd name="connsiteX428" fmla="*/ 2103848 w 2292350"/>
              <a:gd name="connsiteY428" fmla="*/ 166053 h 377825"/>
              <a:gd name="connsiteX429" fmla="*/ 2058129 w 2292350"/>
              <a:gd name="connsiteY429" fmla="*/ 166053 h 377825"/>
              <a:gd name="connsiteX430" fmla="*/ 2136030 w 2292350"/>
              <a:gd name="connsiteY430" fmla="*/ 166053 h 377825"/>
              <a:gd name="connsiteX431" fmla="*/ 2136030 w 2292350"/>
              <a:gd name="connsiteY431" fmla="*/ 211772 h 377825"/>
              <a:gd name="connsiteX432" fmla="*/ 2181749 w 2292350"/>
              <a:gd name="connsiteY432" fmla="*/ 211772 h 377825"/>
              <a:gd name="connsiteX433" fmla="*/ 2181749 w 2292350"/>
              <a:gd name="connsiteY433" fmla="*/ 166053 h 377825"/>
              <a:gd name="connsiteX434" fmla="*/ 2136030 w 2292350"/>
              <a:gd name="connsiteY434" fmla="*/ 166053 h 377825"/>
              <a:gd name="connsiteX435" fmla="*/ 2213928 w 2292350"/>
              <a:gd name="connsiteY435" fmla="*/ 166053 h 377825"/>
              <a:gd name="connsiteX436" fmla="*/ 2213928 w 2292350"/>
              <a:gd name="connsiteY436" fmla="*/ 211772 h 377825"/>
              <a:gd name="connsiteX437" fmla="*/ 2259647 w 2292350"/>
              <a:gd name="connsiteY437" fmla="*/ 211772 h 377825"/>
              <a:gd name="connsiteX438" fmla="*/ 2259647 w 2292350"/>
              <a:gd name="connsiteY438" fmla="*/ 166053 h 377825"/>
              <a:gd name="connsiteX439" fmla="*/ 2213928 w 2292350"/>
              <a:gd name="connsiteY439" fmla="*/ 166053 h 377825"/>
              <a:gd name="connsiteX440" fmla="*/ 32703 w 2292350"/>
              <a:gd name="connsiteY440" fmla="*/ 232728 h 377825"/>
              <a:gd name="connsiteX441" fmla="*/ 32703 w 2292350"/>
              <a:gd name="connsiteY441" fmla="*/ 278447 h 377825"/>
              <a:gd name="connsiteX442" fmla="*/ 78422 w 2292350"/>
              <a:gd name="connsiteY442" fmla="*/ 278447 h 377825"/>
              <a:gd name="connsiteX443" fmla="*/ 78422 w 2292350"/>
              <a:gd name="connsiteY443" fmla="*/ 232728 h 377825"/>
              <a:gd name="connsiteX444" fmla="*/ 32703 w 2292350"/>
              <a:gd name="connsiteY444" fmla="*/ 232728 h 377825"/>
              <a:gd name="connsiteX445" fmla="*/ 110604 w 2292350"/>
              <a:gd name="connsiteY445" fmla="*/ 232728 h 377825"/>
              <a:gd name="connsiteX446" fmla="*/ 110604 w 2292350"/>
              <a:gd name="connsiteY446" fmla="*/ 278447 h 377825"/>
              <a:gd name="connsiteX447" fmla="*/ 156323 w 2292350"/>
              <a:gd name="connsiteY447" fmla="*/ 278447 h 377825"/>
              <a:gd name="connsiteX448" fmla="*/ 156323 w 2292350"/>
              <a:gd name="connsiteY448" fmla="*/ 232728 h 377825"/>
              <a:gd name="connsiteX449" fmla="*/ 110604 w 2292350"/>
              <a:gd name="connsiteY449" fmla="*/ 232728 h 377825"/>
              <a:gd name="connsiteX450" fmla="*/ 188505 w 2292350"/>
              <a:gd name="connsiteY450" fmla="*/ 232728 h 377825"/>
              <a:gd name="connsiteX451" fmla="*/ 188505 w 2292350"/>
              <a:gd name="connsiteY451" fmla="*/ 278447 h 377825"/>
              <a:gd name="connsiteX452" fmla="*/ 234224 w 2292350"/>
              <a:gd name="connsiteY452" fmla="*/ 278447 h 377825"/>
              <a:gd name="connsiteX453" fmla="*/ 234224 w 2292350"/>
              <a:gd name="connsiteY453" fmla="*/ 232728 h 377825"/>
              <a:gd name="connsiteX454" fmla="*/ 188505 w 2292350"/>
              <a:gd name="connsiteY454" fmla="*/ 232728 h 377825"/>
              <a:gd name="connsiteX455" fmla="*/ 266406 w 2292350"/>
              <a:gd name="connsiteY455" fmla="*/ 232728 h 377825"/>
              <a:gd name="connsiteX456" fmla="*/ 266406 w 2292350"/>
              <a:gd name="connsiteY456" fmla="*/ 278447 h 377825"/>
              <a:gd name="connsiteX457" fmla="*/ 312125 w 2292350"/>
              <a:gd name="connsiteY457" fmla="*/ 278447 h 377825"/>
              <a:gd name="connsiteX458" fmla="*/ 312125 w 2292350"/>
              <a:gd name="connsiteY458" fmla="*/ 232728 h 377825"/>
              <a:gd name="connsiteX459" fmla="*/ 266406 w 2292350"/>
              <a:gd name="connsiteY459" fmla="*/ 232728 h 377825"/>
              <a:gd name="connsiteX460" fmla="*/ 344307 w 2292350"/>
              <a:gd name="connsiteY460" fmla="*/ 232728 h 377825"/>
              <a:gd name="connsiteX461" fmla="*/ 344307 w 2292350"/>
              <a:gd name="connsiteY461" fmla="*/ 278447 h 377825"/>
              <a:gd name="connsiteX462" fmla="*/ 390026 w 2292350"/>
              <a:gd name="connsiteY462" fmla="*/ 278447 h 377825"/>
              <a:gd name="connsiteX463" fmla="*/ 390026 w 2292350"/>
              <a:gd name="connsiteY463" fmla="*/ 232728 h 377825"/>
              <a:gd name="connsiteX464" fmla="*/ 344307 w 2292350"/>
              <a:gd name="connsiteY464" fmla="*/ 232728 h 377825"/>
              <a:gd name="connsiteX465" fmla="*/ 422208 w 2292350"/>
              <a:gd name="connsiteY465" fmla="*/ 232728 h 377825"/>
              <a:gd name="connsiteX466" fmla="*/ 422208 w 2292350"/>
              <a:gd name="connsiteY466" fmla="*/ 278447 h 377825"/>
              <a:gd name="connsiteX467" fmla="*/ 467927 w 2292350"/>
              <a:gd name="connsiteY467" fmla="*/ 278447 h 377825"/>
              <a:gd name="connsiteX468" fmla="*/ 467927 w 2292350"/>
              <a:gd name="connsiteY468" fmla="*/ 232728 h 377825"/>
              <a:gd name="connsiteX469" fmla="*/ 422208 w 2292350"/>
              <a:gd name="connsiteY469" fmla="*/ 232728 h 377825"/>
              <a:gd name="connsiteX470" fmla="*/ 500109 w 2292350"/>
              <a:gd name="connsiteY470" fmla="*/ 232728 h 377825"/>
              <a:gd name="connsiteX471" fmla="*/ 500109 w 2292350"/>
              <a:gd name="connsiteY471" fmla="*/ 278447 h 377825"/>
              <a:gd name="connsiteX472" fmla="*/ 545828 w 2292350"/>
              <a:gd name="connsiteY472" fmla="*/ 278447 h 377825"/>
              <a:gd name="connsiteX473" fmla="*/ 545828 w 2292350"/>
              <a:gd name="connsiteY473" fmla="*/ 232728 h 377825"/>
              <a:gd name="connsiteX474" fmla="*/ 500109 w 2292350"/>
              <a:gd name="connsiteY474" fmla="*/ 232728 h 377825"/>
              <a:gd name="connsiteX475" fmla="*/ 578010 w 2292350"/>
              <a:gd name="connsiteY475" fmla="*/ 232728 h 377825"/>
              <a:gd name="connsiteX476" fmla="*/ 578010 w 2292350"/>
              <a:gd name="connsiteY476" fmla="*/ 278447 h 377825"/>
              <a:gd name="connsiteX477" fmla="*/ 623729 w 2292350"/>
              <a:gd name="connsiteY477" fmla="*/ 278447 h 377825"/>
              <a:gd name="connsiteX478" fmla="*/ 623729 w 2292350"/>
              <a:gd name="connsiteY478" fmla="*/ 232728 h 377825"/>
              <a:gd name="connsiteX479" fmla="*/ 578010 w 2292350"/>
              <a:gd name="connsiteY479" fmla="*/ 232728 h 377825"/>
              <a:gd name="connsiteX480" fmla="*/ 655911 w 2292350"/>
              <a:gd name="connsiteY480" fmla="*/ 232728 h 377825"/>
              <a:gd name="connsiteX481" fmla="*/ 655911 w 2292350"/>
              <a:gd name="connsiteY481" fmla="*/ 278447 h 377825"/>
              <a:gd name="connsiteX482" fmla="*/ 701630 w 2292350"/>
              <a:gd name="connsiteY482" fmla="*/ 278447 h 377825"/>
              <a:gd name="connsiteX483" fmla="*/ 701630 w 2292350"/>
              <a:gd name="connsiteY483" fmla="*/ 232728 h 377825"/>
              <a:gd name="connsiteX484" fmla="*/ 655911 w 2292350"/>
              <a:gd name="connsiteY484" fmla="*/ 232728 h 377825"/>
              <a:gd name="connsiteX485" fmla="*/ 733812 w 2292350"/>
              <a:gd name="connsiteY485" fmla="*/ 232728 h 377825"/>
              <a:gd name="connsiteX486" fmla="*/ 733812 w 2292350"/>
              <a:gd name="connsiteY486" fmla="*/ 278447 h 377825"/>
              <a:gd name="connsiteX487" fmla="*/ 779531 w 2292350"/>
              <a:gd name="connsiteY487" fmla="*/ 278447 h 377825"/>
              <a:gd name="connsiteX488" fmla="*/ 779531 w 2292350"/>
              <a:gd name="connsiteY488" fmla="*/ 232728 h 377825"/>
              <a:gd name="connsiteX489" fmla="*/ 733812 w 2292350"/>
              <a:gd name="connsiteY489" fmla="*/ 232728 h 377825"/>
              <a:gd name="connsiteX490" fmla="*/ 811713 w 2292350"/>
              <a:gd name="connsiteY490" fmla="*/ 232728 h 377825"/>
              <a:gd name="connsiteX491" fmla="*/ 811713 w 2292350"/>
              <a:gd name="connsiteY491" fmla="*/ 278447 h 377825"/>
              <a:gd name="connsiteX492" fmla="*/ 857432 w 2292350"/>
              <a:gd name="connsiteY492" fmla="*/ 278447 h 377825"/>
              <a:gd name="connsiteX493" fmla="*/ 857432 w 2292350"/>
              <a:gd name="connsiteY493" fmla="*/ 232728 h 377825"/>
              <a:gd name="connsiteX494" fmla="*/ 811713 w 2292350"/>
              <a:gd name="connsiteY494" fmla="*/ 232728 h 377825"/>
              <a:gd name="connsiteX495" fmla="*/ 889614 w 2292350"/>
              <a:gd name="connsiteY495" fmla="*/ 232728 h 377825"/>
              <a:gd name="connsiteX496" fmla="*/ 889614 w 2292350"/>
              <a:gd name="connsiteY496" fmla="*/ 278447 h 377825"/>
              <a:gd name="connsiteX497" fmla="*/ 935333 w 2292350"/>
              <a:gd name="connsiteY497" fmla="*/ 278447 h 377825"/>
              <a:gd name="connsiteX498" fmla="*/ 935333 w 2292350"/>
              <a:gd name="connsiteY498" fmla="*/ 232728 h 377825"/>
              <a:gd name="connsiteX499" fmla="*/ 889614 w 2292350"/>
              <a:gd name="connsiteY499" fmla="*/ 232728 h 377825"/>
              <a:gd name="connsiteX500" fmla="*/ 967515 w 2292350"/>
              <a:gd name="connsiteY500" fmla="*/ 232728 h 377825"/>
              <a:gd name="connsiteX501" fmla="*/ 967515 w 2292350"/>
              <a:gd name="connsiteY501" fmla="*/ 278447 h 377825"/>
              <a:gd name="connsiteX502" fmla="*/ 1013234 w 2292350"/>
              <a:gd name="connsiteY502" fmla="*/ 278447 h 377825"/>
              <a:gd name="connsiteX503" fmla="*/ 1013234 w 2292350"/>
              <a:gd name="connsiteY503" fmla="*/ 232728 h 377825"/>
              <a:gd name="connsiteX504" fmla="*/ 967515 w 2292350"/>
              <a:gd name="connsiteY504" fmla="*/ 232728 h 377825"/>
              <a:gd name="connsiteX505" fmla="*/ 1045416 w 2292350"/>
              <a:gd name="connsiteY505" fmla="*/ 232728 h 377825"/>
              <a:gd name="connsiteX506" fmla="*/ 1045416 w 2292350"/>
              <a:gd name="connsiteY506" fmla="*/ 278447 h 377825"/>
              <a:gd name="connsiteX507" fmla="*/ 1091135 w 2292350"/>
              <a:gd name="connsiteY507" fmla="*/ 278447 h 377825"/>
              <a:gd name="connsiteX508" fmla="*/ 1091135 w 2292350"/>
              <a:gd name="connsiteY508" fmla="*/ 232728 h 377825"/>
              <a:gd name="connsiteX509" fmla="*/ 1045416 w 2292350"/>
              <a:gd name="connsiteY509" fmla="*/ 232728 h 377825"/>
              <a:gd name="connsiteX510" fmla="*/ 1123317 w 2292350"/>
              <a:gd name="connsiteY510" fmla="*/ 232728 h 377825"/>
              <a:gd name="connsiteX511" fmla="*/ 1123317 w 2292350"/>
              <a:gd name="connsiteY511" fmla="*/ 278447 h 377825"/>
              <a:gd name="connsiteX512" fmla="*/ 1169036 w 2292350"/>
              <a:gd name="connsiteY512" fmla="*/ 278447 h 377825"/>
              <a:gd name="connsiteX513" fmla="*/ 1169036 w 2292350"/>
              <a:gd name="connsiteY513" fmla="*/ 232728 h 377825"/>
              <a:gd name="connsiteX514" fmla="*/ 1123317 w 2292350"/>
              <a:gd name="connsiteY514" fmla="*/ 232728 h 377825"/>
              <a:gd name="connsiteX515" fmla="*/ 1201218 w 2292350"/>
              <a:gd name="connsiteY515" fmla="*/ 232728 h 377825"/>
              <a:gd name="connsiteX516" fmla="*/ 1201218 w 2292350"/>
              <a:gd name="connsiteY516" fmla="*/ 278447 h 377825"/>
              <a:gd name="connsiteX517" fmla="*/ 1246937 w 2292350"/>
              <a:gd name="connsiteY517" fmla="*/ 278447 h 377825"/>
              <a:gd name="connsiteX518" fmla="*/ 1246937 w 2292350"/>
              <a:gd name="connsiteY518" fmla="*/ 232728 h 377825"/>
              <a:gd name="connsiteX519" fmla="*/ 1201218 w 2292350"/>
              <a:gd name="connsiteY519" fmla="*/ 232728 h 377825"/>
              <a:gd name="connsiteX520" fmla="*/ 1279119 w 2292350"/>
              <a:gd name="connsiteY520" fmla="*/ 232728 h 377825"/>
              <a:gd name="connsiteX521" fmla="*/ 1279119 w 2292350"/>
              <a:gd name="connsiteY521" fmla="*/ 278447 h 377825"/>
              <a:gd name="connsiteX522" fmla="*/ 1324838 w 2292350"/>
              <a:gd name="connsiteY522" fmla="*/ 278447 h 377825"/>
              <a:gd name="connsiteX523" fmla="*/ 1324838 w 2292350"/>
              <a:gd name="connsiteY523" fmla="*/ 232728 h 377825"/>
              <a:gd name="connsiteX524" fmla="*/ 1279119 w 2292350"/>
              <a:gd name="connsiteY524" fmla="*/ 232728 h 377825"/>
              <a:gd name="connsiteX525" fmla="*/ 1357020 w 2292350"/>
              <a:gd name="connsiteY525" fmla="*/ 232728 h 377825"/>
              <a:gd name="connsiteX526" fmla="*/ 1357020 w 2292350"/>
              <a:gd name="connsiteY526" fmla="*/ 278447 h 377825"/>
              <a:gd name="connsiteX527" fmla="*/ 1402739 w 2292350"/>
              <a:gd name="connsiteY527" fmla="*/ 278447 h 377825"/>
              <a:gd name="connsiteX528" fmla="*/ 1402739 w 2292350"/>
              <a:gd name="connsiteY528" fmla="*/ 232728 h 377825"/>
              <a:gd name="connsiteX529" fmla="*/ 1357020 w 2292350"/>
              <a:gd name="connsiteY529" fmla="*/ 232728 h 377825"/>
              <a:gd name="connsiteX530" fmla="*/ 1434921 w 2292350"/>
              <a:gd name="connsiteY530" fmla="*/ 232728 h 377825"/>
              <a:gd name="connsiteX531" fmla="*/ 1434921 w 2292350"/>
              <a:gd name="connsiteY531" fmla="*/ 278447 h 377825"/>
              <a:gd name="connsiteX532" fmla="*/ 1480640 w 2292350"/>
              <a:gd name="connsiteY532" fmla="*/ 278447 h 377825"/>
              <a:gd name="connsiteX533" fmla="*/ 1480640 w 2292350"/>
              <a:gd name="connsiteY533" fmla="*/ 232728 h 377825"/>
              <a:gd name="connsiteX534" fmla="*/ 1434921 w 2292350"/>
              <a:gd name="connsiteY534" fmla="*/ 232728 h 377825"/>
              <a:gd name="connsiteX535" fmla="*/ 1512822 w 2292350"/>
              <a:gd name="connsiteY535" fmla="*/ 232728 h 377825"/>
              <a:gd name="connsiteX536" fmla="*/ 1512822 w 2292350"/>
              <a:gd name="connsiteY536" fmla="*/ 278447 h 377825"/>
              <a:gd name="connsiteX537" fmla="*/ 1558541 w 2292350"/>
              <a:gd name="connsiteY537" fmla="*/ 278447 h 377825"/>
              <a:gd name="connsiteX538" fmla="*/ 1558541 w 2292350"/>
              <a:gd name="connsiteY538" fmla="*/ 232728 h 377825"/>
              <a:gd name="connsiteX539" fmla="*/ 1512822 w 2292350"/>
              <a:gd name="connsiteY539" fmla="*/ 232728 h 377825"/>
              <a:gd name="connsiteX540" fmla="*/ 1590723 w 2292350"/>
              <a:gd name="connsiteY540" fmla="*/ 232728 h 377825"/>
              <a:gd name="connsiteX541" fmla="*/ 1590723 w 2292350"/>
              <a:gd name="connsiteY541" fmla="*/ 278447 h 377825"/>
              <a:gd name="connsiteX542" fmla="*/ 1636442 w 2292350"/>
              <a:gd name="connsiteY542" fmla="*/ 278447 h 377825"/>
              <a:gd name="connsiteX543" fmla="*/ 1636442 w 2292350"/>
              <a:gd name="connsiteY543" fmla="*/ 232728 h 377825"/>
              <a:gd name="connsiteX544" fmla="*/ 1590723 w 2292350"/>
              <a:gd name="connsiteY544" fmla="*/ 232728 h 377825"/>
              <a:gd name="connsiteX545" fmla="*/ 1668624 w 2292350"/>
              <a:gd name="connsiteY545" fmla="*/ 232728 h 377825"/>
              <a:gd name="connsiteX546" fmla="*/ 1668624 w 2292350"/>
              <a:gd name="connsiteY546" fmla="*/ 278447 h 377825"/>
              <a:gd name="connsiteX547" fmla="*/ 1714343 w 2292350"/>
              <a:gd name="connsiteY547" fmla="*/ 278447 h 377825"/>
              <a:gd name="connsiteX548" fmla="*/ 1714343 w 2292350"/>
              <a:gd name="connsiteY548" fmla="*/ 232728 h 377825"/>
              <a:gd name="connsiteX549" fmla="*/ 1668624 w 2292350"/>
              <a:gd name="connsiteY549" fmla="*/ 232728 h 377825"/>
              <a:gd name="connsiteX550" fmla="*/ 1746525 w 2292350"/>
              <a:gd name="connsiteY550" fmla="*/ 232728 h 377825"/>
              <a:gd name="connsiteX551" fmla="*/ 1746525 w 2292350"/>
              <a:gd name="connsiteY551" fmla="*/ 278447 h 377825"/>
              <a:gd name="connsiteX552" fmla="*/ 1792244 w 2292350"/>
              <a:gd name="connsiteY552" fmla="*/ 278447 h 377825"/>
              <a:gd name="connsiteX553" fmla="*/ 1792244 w 2292350"/>
              <a:gd name="connsiteY553" fmla="*/ 232728 h 377825"/>
              <a:gd name="connsiteX554" fmla="*/ 1746525 w 2292350"/>
              <a:gd name="connsiteY554" fmla="*/ 232728 h 377825"/>
              <a:gd name="connsiteX555" fmla="*/ 1824426 w 2292350"/>
              <a:gd name="connsiteY555" fmla="*/ 232728 h 377825"/>
              <a:gd name="connsiteX556" fmla="*/ 1824426 w 2292350"/>
              <a:gd name="connsiteY556" fmla="*/ 278447 h 377825"/>
              <a:gd name="connsiteX557" fmla="*/ 1870145 w 2292350"/>
              <a:gd name="connsiteY557" fmla="*/ 278447 h 377825"/>
              <a:gd name="connsiteX558" fmla="*/ 1870145 w 2292350"/>
              <a:gd name="connsiteY558" fmla="*/ 232728 h 377825"/>
              <a:gd name="connsiteX559" fmla="*/ 1824426 w 2292350"/>
              <a:gd name="connsiteY559" fmla="*/ 232728 h 377825"/>
              <a:gd name="connsiteX560" fmla="*/ 1902327 w 2292350"/>
              <a:gd name="connsiteY560" fmla="*/ 232728 h 377825"/>
              <a:gd name="connsiteX561" fmla="*/ 1902327 w 2292350"/>
              <a:gd name="connsiteY561" fmla="*/ 278447 h 377825"/>
              <a:gd name="connsiteX562" fmla="*/ 1948046 w 2292350"/>
              <a:gd name="connsiteY562" fmla="*/ 278447 h 377825"/>
              <a:gd name="connsiteX563" fmla="*/ 1948046 w 2292350"/>
              <a:gd name="connsiteY563" fmla="*/ 232728 h 377825"/>
              <a:gd name="connsiteX564" fmla="*/ 1902327 w 2292350"/>
              <a:gd name="connsiteY564" fmla="*/ 232728 h 377825"/>
              <a:gd name="connsiteX565" fmla="*/ 1980228 w 2292350"/>
              <a:gd name="connsiteY565" fmla="*/ 232728 h 377825"/>
              <a:gd name="connsiteX566" fmla="*/ 1980228 w 2292350"/>
              <a:gd name="connsiteY566" fmla="*/ 278447 h 377825"/>
              <a:gd name="connsiteX567" fmla="*/ 2025947 w 2292350"/>
              <a:gd name="connsiteY567" fmla="*/ 278447 h 377825"/>
              <a:gd name="connsiteX568" fmla="*/ 2025947 w 2292350"/>
              <a:gd name="connsiteY568" fmla="*/ 232728 h 377825"/>
              <a:gd name="connsiteX569" fmla="*/ 1980228 w 2292350"/>
              <a:gd name="connsiteY569" fmla="*/ 232728 h 377825"/>
              <a:gd name="connsiteX570" fmla="*/ 2058129 w 2292350"/>
              <a:gd name="connsiteY570" fmla="*/ 232728 h 377825"/>
              <a:gd name="connsiteX571" fmla="*/ 2058129 w 2292350"/>
              <a:gd name="connsiteY571" fmla="*/ 278447 h 377825"/>
              <a:gd name="connsiteX572" fmla="*/ 2103848 w 2292350"/>
              <a:gd name="connsiteY572" fmla="*/ 278447 h 377825"/>
              <a:gd name="connsiteX573" fmla="*/ 2103848 w 2292350"/>
              <a:gd name="connsiteY573" fmla="*/ 232728 h 377825"/>
              <a:gd name="connsiteX574" fmla="*/ 2058129 w 2292350"/>
              <a:gd name="connsiteY574" fmla="*/ 232728 h 377825"/>
              <a:gd name="connsiteX575" fmla="*/ 2136030 w 2292350"/>
              <a:gd name="connsiteY575" fmla="*/ 232728 h 377825"/>
              <a:gd name="connsiteX576" fmla="*/ 2136030 w 2292350"/>
              <a:gd name="connsiteY576" fmla="*/ 278447 h 377825"/>
              <a:gd name="connsiteX577" fmla="*/ 2181749 w 2292350"/>
              <a:gd name="connsiteY577" fmla="*/ 278447 h 377825"/>
              <a:gd name="connsiteX578" fmla="*/ 2181749 w 2292350"/>
              <a:gd name="connsiteY578" fmla="*/ 232728 h 377825"/>
              <a:gd name="connsiteX579" fmla="*/ 2136030 w 2292350"/>
              <a:gd name="connsiteY579" fmla="*/ 232728 h 377825"/>
              <a:gd name="connsiteX580" fmla="*/ 2213928 w 2292350"/>
              <a:gd name="connsiteY580" fmla="*/ 232728 h 377825"/>
              <a:gd name="connsiteX581" fmla="*/ 2213928 w 2292350"/>
              <a:gd name="connsiteY581" fmla="*/ 278447 h 377825"/>
              <a:gd name="connsiteX582" fmla="*/ 2259647 w 2292350"/>
              <a:gd name="connsiteY582" fmla="*/ 278447 h 377825"/>
              <a:gd name="connsiteX583" fmla="*/ 2259647 w 2292350"/>
              <a:gd name="connsiteY583" fmla="*/ 232728 h 377825"/>
              <a:gd name="connsiteX584" fmla="*/ 2213928 w 2292350"/>
              <a:gd name="connsiteY584" fmla="*/ 232728 h 377825"/>
              <a:gd name="connsiteX585" fmla="*/ 32703 w 2292350"/>
              <a:gd name="connsiteY585" fmla="*/ 299403 h 377825"/>
              <a:gd name="connsiteX586" fmla="*/ 32703 w 2292350"/>
              <a:gd name="connsiteY586" fmla="*/ 345122 h 377825"/>
              <a:gd name="connsiteX587" fmla="*/ 78422 w 2292350"/>
              <a:gd name="connsiteY587" fmla="*/ 345122 h 377825"/>
              <a:gd name="connsiteX588" fmla="*/ 78422 w 2292350"/>
              <a:gd name="connsiteY588" fmla="*/ 299403 h 377825"/>
              <a:gd name="connsiteX589" fmla="*/ 32703 w 2292350"/>
              <a:gd name="connsiteY589" fmla="*/ 299403 h 377825"/>
              <a:gd name="connsiteX590" fmla="*/ 110604 w 2292350"/>
              <a:gd name="connsiteY590" fmla="*/ 299403 h 377825"/>
              <a:gd name="connsiteX591" fmla="*/ 110604 w 2292350"/>
              <a:gd name="connsiteY591" fmla="*/ 345122 h 377825"/>
              <a:gd name="connsiteX592" fmla="*/ 156323 w 2292350"/>
              <a:gd name="connsiteY592" fmla="*/ 345122 h 377825"/>
              <a:gd name="connsiteX593" fmla="*/ 156323 w 2292350"/>
              <a:gd name="connsiteY593" fmla="*/ 299403 h 377825"/>
              <a:gd name="connsiteX594" fmla="*/ 110604 w 2292350"/>
              <a:gd name="connsiteY594" fmla="*/ 299403 h 377825"/>
              <a:gd name="connsiteX595" fmla="*/ 188505 w 2292350"/>
              <a:gd name="connsiteY595" fmla="*/ 299403 h 377825"/>
              <a:gd name="connsiteX596" fmla="*/ 188505 w 2292350"/>
              <a:gd name="connsiteY596" fmla="*/ 345122 h 377825"/>
              <a:gd name="connsiteX597" fmla="*/ 234224 w 2292350"/>
              <a:gd name="connsiteY597" fmla="*/ 345122 h 377825"/>
              <a:gd name="connsiteX598" fmla="*/ 234224 w 2292350"/>
              <a:gd name="connsiteY598" fmla="*/ 299403 h 377825"/>
              <a:gd name="connsiteX599" fmla="*/ 188505 w 2292350"/>
              <a:gd name="connsiteY599" fmla="*/ 299403 h 377825"/>
              <a:gd name="connsiteX600" fmla="*/ 266406 w 2292350"/>
              <a:gd name="connsiteY600" fmla="*/ 299403 h 377825"/>
              <a:gd name="connsiteX601" fmla="*/ 266406 w 2292350"/>
              <a:gd name="connsiteY601" fmla="*/ 345122 h 377825"/>
              <a:gd name="connsiteX602" fmla="*/ 312125 w 2292350"/>
              <a:gd name="connsiteY602" fmla="*/ 345122 h 377825"/>
              <a:gd name="connsiteX603" fmla="*/ 312125 w 2292350"/>
              <a:gd name="connsiteY603" fmla="*/ 299403 h 377825"/>
              <a:gd name="connsiteX604" fmla="*/ 266406 w 2292350"/>
              <a:gd name="connsiteY604" fmla="*/ 299403 h 377825"/>
              <a:gd name="connsiteX605" fmla="*/ 344307 w 2292350"/>
              <a:gd name="connsiteY605" fmla="*/ 299403 h 377825"/>
              <a:gd name="connsiteX606" fmla="*/ 344307 w 2292350"/>
              <a:gd name="connsiteY606" fmla="*/ 345122 h 377825"/>
              <a:gd name="connsiteX607" fmla="*/ 390026 w 2292350"/>
              <a:gd name="connsiteY607" fmla="*/ 345122 h 377825"/>
              <a:gd name="connsiteX608" fmla="*/ 390026 w 2292350"/>
              <a:gd name="connsiteY608" fmla="*/ 299403 h 377825"/>
              <a:gd name="connsiteX609" fmla="*/ 344307 w 2292350"/>
              <a:gd name="connsiteY609" fmla="*/ 299403 h 377825"/>
              <a:gd name="connsiteX610" fmla="*/ 422208 w 2292350"/>
              <a:gd name="connsiteY610" fmla="*/ 299403 h 377825"/>
              <a:gd name="connsiteX611" fmla="*/ 422208 w 2292350"/>
              <a:gd name="connsiteY611" fmla="*/ 345122 h 377825"/>
              <a:gd name="connsiteX612" fmla="*/ 467927 w 2292350"/>
              <a:gd name="connsiteY612" fmla="*/ 345122 h 377825"/>
              <a:gd name="connsiteX613" fmla="*/ 467927 w 2292350"/>
              <a:gd name="connsiteY613" fmla="*/ 299403 h 377825"/>
              <a:gd name="connsiteX614" fmla="*/ 422208 w 2292350"/>
              <a:gd name="connsiteY614" fmla="*/ 299403 h 377825"/>
              <a:gd name="connsiteX615" fmla="*/ 500109 w 2292350"/>
              <a:gd name="connsiteY615" fmla="*/ 299403 h 377825"/>
              <a:gd name="connsiteX616" fmla="*/ 500109 w 2292350"/>
              <a:gd name="connsiteY616" fmla="*/ 345122 h 377825"/>
              <a:gd name="connsiteX617" fmla="*/ 545828 w 2292350"/>
              <a:gd name="connsiteY617" fmla="*/ 345122 h 377825"/>
              <a:gd name="connsiteX618" fmla="*/ 545828 w 2292350"/>
              <a:gd name="connsiteY618" fmla="*/ 299403 h 377825"/>
              <a:gd name="connsiteX619" fmla="*/ 500109 w 2292350"/>
              <a:gd name="connsiteY619" fmla="*/ 299403 h 377825"/>
              <a:gd name="connsiteX620" fmla="*/ 578010 w 2292350"/>
              <a:gd name="connsiteY620" fmla="*/ 299403 h 377825"/>
              <a:gd name="connsiteX621" fmla="*/ 578010 w 2292350"/>
              <a:gd name="connsiteY621" fmla="*/ 345122 h 377825"/>
              <a:gd name="connsiteX622" fmla="*/ 623729 w 2292350"/>
              <a:gd name="connsiteY622" fmla="*/ 345122 h 377825"/>
              <a:gd name="connsiteX623" fmla="*/ 623729 w 2292350"/>
              <a:gd name="connsiteY623" fmla="*/ 299403 h 377825"/>
              <a:gd name="connsiteX624" fmla="*/ 578010 w 2292350"/>
              <a:gd name="connsiteY624" fmla="*/ 299403 h 377825"/>
              <a:gd name="connsiteX625" fmla="*/ 655911 w 2292350"/>
              <a:gd name="connsiteY625" fmla="*/ 299403 h 377825"/>
              <a:gd name="connsiteX626" fmla="*/ 655911 w 2292350"/>
              <a:gd name="connsiteY626" fmla="*/ 345122 h 377825"/>
              <a:gd name="connsiteX627" fmla="*/ 701630 w 2292350"/>
              <a:gd name="connsiteY627" fmla="*/ 345122 h 377825"/>
              <a:gd name="connsiteX628" fmla="*/ 701630 w 2292350"/>
              <a:gd name="connsiteY628" fmla="*/ 299403 h 377825"/>
              <a:gd name="connsiteX629" fmla="*/ 655911 w 2292350"/>
              <a:gd name="connsiteY629" fmla="*/ 299403 h 377825"/>
              <a:gd name="connsiteX630" fmla="*/ 733812 w 2292350"/>
              <a:gd name="connsiteY630" fmla="*/ 299403 h 377825"/>
              <a:gd name="connsiteX631" fmla="*/ 733812 w 2292350"/>
              <a:gd name="connsiteY631" fmla="*/ 345122 h 377825"/>
              <a:gd name="connsiteX632" fmla="*/ 779531 w 2292350"/>
              <a:gd name="connsiteY632" fmla="*/ 345122 h 377825"/>
              <a:gd name="connsiteX633" fmla="*/ 779531 w 2292350"/>
              <a:gd name="connsiteY633" fmla="*/ 299403 h 377825"/>
              <a:gd name="connsiteX634" fmla="*/ 733812 w 2292350"/>
              <a:gd name="connsiteY634" fmla="*/ 299403 h 377825"/>
              <a:gd name="connsiteX635" fmla="*/ 811713 w 2292350"/>
              <a:gd name="connsiteY635" fmla="*/ 299403 h 377825"/>
              <a:gd name="connsiteX636" fmla="*/ 811713 w 2292350"/>
              <a:gd name="connsiteY636" fmla="*/ 345122 h 377825"/>
              <a:gd name="connsiteX637" fmla="*/ 857432 w 2292350"/>
              <a:gd name="connsiteY637" fmla="*/ 345122 h 377825"/>
              <a:gd name="connsiteX638" fmla="*/ 857432 w 2292350"/>
              <a:gd name="connsiteY638" fmla="*/ 299403 h 377825"/>
              <a:gd name="connsiteX639" fmla="*/ 811713 w 2292350"/>
              <a:gd name="connsiteY639" fmla="*/ 299403 h 377825"/>
              <a:gd name="connsiteX640" fmla="*/ 889614 w 2292350"/>
              <a:gd name="connsiteY640" fmla="*/ 299403 h 377825"/>
              <a:gd name="connsiteX641" fmla="*/ 889614 w 2292350"/>
              <a:gd name="connsiteY641" fmla="*/ 345122 h 377825"/>
              <a:gd name="connsiteX642" fmla="*/ 935333 w 2292350"/>
              <a:gd name="connsiteY642" fmla="*/ 345122 h 377825"/>
              <a:gd name="connsiteX643" fmla="*/ 935333 w 2292350"/>
              <a:gd name="connsiteY643" fmla="*/ 299403 h 377825"/>
              <a:gd name="connsiteX644" fmla="*/ 889614 w 2292350"/>
              <a:gd name="connsiteY644" fmla="*/ 299403 h 377825"/>
              <a:gd name="connsiteX645" fmla="*/ 967515 w 2292350"/>
              <a:gd name="connsiteY645" fmla="*/ 299403 h 377825"/>
              <a:gd name="connsiteX646" fmla="*/ 967515 w 2292350"/>
              <a:gd name="connsiteY646" fmla="*/ 345122 h 377825"/>
              <a:gd name="connsiteX647" fmla="*/ 1013234 w 2292350"/>
              <a:gd name="connsiteY647" fmla="*/ 345122 h 377825"/>
              <a:gd name="connsiteX648" fmla="*/ 1013234 w 2292350"/>
              <a:gd name="connsiteY648" fmla="*/ 299403 h 377825"/>
              <a:gd name="connsiteX649" fmla="*/ 967515 w 2292350"/>
              <a:gd name="connsiteY649" fmla="*/ 299403 h 377825"/>
              <a:gd name="connsiteX650" fmla="*/ 1045416 w 2292350"/>
              <a:gd name="connsiteY650" fmla="*/ 299403 h 377825"/>
              <a:gd name="connsiteX651" fmla="*/ 1045416 w 2292350"/>
              <a:gd name="connsiteY651" fmla="*/ 345122 h 377825"/>
              <a:gd name="connsiteX652" fmla="*/ 1091135 w 2292350"/>
              <a:gd name="connsiteY652" fmla="*/ 345122 h 377825"/>
              <a:gd name="connsiteX653" fmla="*/ 1091135 w 2292350"/>
              <a:gd name="connsiteY653" fmla="*/ 299403 h 377825"/>
              <a:gd name="connsiteX654" fmla="*/ 1045416 w 2292350"/>
              <a:gd name="connsiteY654" fmla="*/ 299403 h 377825"/>
              <a:gd name="connsiteX655" fmla="*/ 1123317 w 2292350"/>
              <a:gd name="connsiteY655" fmla="*/ 299403 h 377825"/>
              <a:gd name="connsiteX656" fmla="*/ 1123317 w 2292350"/>
              <a:gd name="connsiteY656" fmla="*/ 345122 h 377825"/>
              <a:gd name="connsiteX657" fmla="*/ 1169036 w 2292350"/>
              <a:gd name="connsiteY657" fmla="*/ 345122 h 377825"/>
              <a:gd name="connsiteX658" fmla="*/ 1169036 w 2292350"/>
              <a:gd name="connsiteY658" fmla="*/ 299403 h 377825"/>
              <a:gd name="connsiteX659" fmla="*/ 1123317 w 2292350"/>
              <a:gd name="connsiteY659" fmla="*/ 299403 h 377825"/>
              <a:gd name="connsiteX660" fmla="*/ 1201218 w 2292350"/>
              <a:gd name="connsiteY660" fmla="*/ 299403 h 377825"/>
              <a:gd name="connsiteX661" fmla="*/ 1201218 w 2292350"/>
              <a:gd name="connsiteY661" fmla="*/ 345122 h 377825"/>
              <a:gd name="connsiteX662" fmla="*/ 1246937 w 2292350"/>
              <a:gd name="connsiteY662" fmla="*/ 345122 h 377825"/>
              <a:gd name="connsiteX663" fmla="*/ 1246937 w 2292350"/>
              <a:gd name="connsiteY663" fmla="*/ 299403 h 377825"/>
              <a:gd name="connsiteX664" fmla="*/ 1201218 w 2292350"/>
              <a:gd name="connsiteY664" fmla="*/ 299403 h 377825"/>
              <a:gd name="connsiteX665" fmla="*/ 1279119 w 2292350"/>
              <a:gd name="connsiteY665" fmla="*/ 299403 h 377825"/>
              <a:gd name="connsiteX666" fmla="*/ 1279119 w 2292350"/>
              <a:gd name="connsiteY666" fmla="*/ 345122 h 377825"/>
              <a:gd name="connsiteX667" fmla="*/ 1324838 w 2292350"/>
              <a:gd name="connsiteY667" fmla="*/ 345122 h 377825"/>
              <a:gd name="connsiteX668" fmla="*/ 1324838 w 2292350"/>
              <a:gd name="connsiteY668" fmla="*/ 299403 h 377825"/>
              <a:gd name="connsiteX669" fmla="*/ 1279119 w 2292350"/>
              <a:gd name="connsiteY669" fmla="*/ 299403 h 377825"/>
              <a:gd name="connsiteX670" fmla="*/ 1357020 w 2292350"/>
              <a:gd name="connsiteY670" fmla="*/ 299403 h 377825"/>
              <a:gd name="connsiteX671" fmla="*/ 1357020 w 2292350"/>
              <a:gd name="connsiteY671" fmla="*/ 345122 h 377825"/>
              <a:gd name="connsiteX672" fmla="*/ 1402739 w 2292350"/>
              <a:gd name="connsiteY672" fmla="*/ 345122 h 377825"/>
              <a:gd name="connsiteX673" fmla="*/ 1402739 w 2292350"/>
              <a:gd name="connsiteY673" fmla="*/ 299403 h 377825"/>
              <a:gd name="connsiteX674" fmla="*/ 1357020 w 2292350"/>
              <a:gd name="connsiteY674" fmla="*/ 299403 h 377825"/>
              <a:gd name="connsiteX675" fmla="*/ 1434921 w 2292350"/>
              <a:gd name="connsiteY675" fmla="*/ 299403 h 377825"/>
              <a:gd name="connsiteX676" fmla="*/ 1434921 w 2292350"/>
              <a:gd name="connsiteY676" fmla="*/ 345122 h 377825"/>
              <a:gd name="connsiteX677" fmla="*/ 1480640 w 2292350"/>
              <a:gd name="connsiteY677" fmla="*/ 345122 h 377825"/>
              <a:gd name="connsiteX678" fmla="*/ 1480640 w 2292350"/>
              <a:gd name="connsiteY678" fmla="*/ 299403 h 377825"/>
              <a:gd name="connsiteX679" fmla="*/ 1434921 w 2292350"/>
              <a:gd name="connsiteY679" fmla="*/ 299403 h 377825"/>
              <a:gd name="connsiteX680" fmla="*/ 1512822 w 2292350"/>
              <a:gd name="connsiteY680" fmla="*/ 299403 h 377825"/>
              <a:gd name="connsiteX681" fmla="*/ 1512822 w 2292350"/>
              <a:gd name="connsiteY681" fmla="*/ 345122 h 377825"/>
              <a:gd name="connsiteX682" fmla="*/ 1558541 w 2292350"/>
              <a:gd name="connsiteY682" fmla="*/ 345122 h 377825"/>
              <a:gd name="connsiteX683" fmla="*/ 1558541 w 2292350"/>
              <a:gd name="connsiteY683" fmla="*/ 299403 h 377825"/>
              <a:gd name="connsiteX684" fmla="*/ 1512822 w 2292350"/>
              <a:gd name="connsiteY684" fmla="*/ 299403 h 377825"/>
              <a:gd name="connsiteX685" fmla="*/ 1590723 w 2292350"/>
              <a:gd name="connsiteY685" fmla="*/ 299403 h 377825"/>
              <a:gd name="connsiteX686" fmla="*/ 1590723 w 2292350"/>
              <a:gd name="connsiteY686" fmla="*/ 345122 h 377825"/>
              <a:gd name="connsiteX687" fmla="*/ 1636442 w 2292350"/>
              <a:gd name="connsiteY687" fmla="*/ 345122 h 377825"/>
              <a:gd name="connsiteX688" fmla="*/ 1636442 w 2292350"/>
              <a:gd name="connsiteY688" fmla="*/ 299403 h 377825"/>
              <a:gd name="connsiteX689" fmla="*/ 1590723 w 2292350"/>
              <a:gd name="connsiteY689" fmla="*/ 299403 h 377825"/>
              <a:gd name="connsiteX690" fmla="*/ 1668624 w 2292350"/>
              <a:gd name="connsiteY690" fmla="*/ 299403 h 377825"/>
              <a:gd name="connsiteX691" fmla="*/ 1668624 w 2292350"/>
              <a:gd name="connsiteY691" fmla="*/ 345122 h 377825"/>
              <a:gd name="connsiteX692" fmla="*/ 1714343 w 2292350"/>
              <a:gd name="connsiteY692" fmla="*/ 345122 h 377825"/>
              <a:gd name="connsiteX693" fmla="*/ 1714343 w 2292350"/>
              <a:gd name="connsiteY693" fmla="*/ 299403 h 377825"/>
              <a:gd name="connsiteX694" fmla="*/ 1668624 w 2292350"/>
              <a:gd name="connsiteY694" fmla="*/ 299403 h 377825"/>
              <a:gd name="connsiteX695" fmla="*/ 1746525 w 2292350"/>
              <a:gd name="connsiteY695" fmla="*/ 299403 h 377825"/>
              <a:gd name="connsiteX696" fmla="*/ 1746525 w 2292350"/>
              <a:gd name="connsiteY696" fmla="*/ 345122 h 377825"/>
              <a:gd name="connsiteX697" fmla="*/ 1792244 w 2292350"/>
              <a:gd name="connsiteY697" fmla="*/ 345122 h 377825"/>
              <a:gd name="connsiteX698" fmla="*/ 1792244 w 2292350"/>
              <a:gd name="connsiteY698" fmla="*/ 299403 h 377825"/>
              <a:gd name="connsiteX699" fmla="*/ 1746525 w 2292350"/>
              <a:gd name="connsiteY699" fmla="*/ 299403 h 377825"/>
              <a:gd name="connsiteX700" fmla="*/ 1824426 w 2292350"/>
              <a:gd name="connsiteY700" fmla="*/ 299403 h 377825"/>
              <a:gd name="connsiteX701" fmla="*/ 1824426 w 2292350"/>
              <a:gd name="connsiteY701" fmla="*/ 345122 h 377825"/>
              <a:gd name="connsiteX702" fmla="*/ 1870145 w 2292350"/>
              <a:gd name="connsiteY702" fmla="*/ 345122 h 377825"/>
              <a:gd name="connsiteX703" fmla="*/ 1870145 w 2292350"/>
              <a:gd name="connsiteY703" fmla="*/ 299403 h 377825"/>
              <a:gd name="connsiteX704" fmla="*/ 1824426 w 2292350"/>
              <a:gd name="connsiteY704" fmla="*/ 299403 h 377825"/>
              <a:gd name="connsiteX705" fmla="*/ 1902327 w 2292350"/>
              <a:gd name="connsiteY705" fmla="*/ 299403 h 377825"/>
              <a:gd name="connsiteX706" fmla="*/ 1902327 w 2292350"/>
              <a:gd name="connsiteY706" fmla="*/ 345122 h 377825"/>
              <a:gd name="connsiteX707" fmla="*/ 1948046 w 2292350"/>
              <a:gd name="connsiteY707" fmla="*/ 345122 h 377825"/>
              <a:gd name="connsiteX708" fmla="*/ 1948046 w 2292350"/>
              <a:gd name="connsiteY708" fmla="*/ 299403 h 377825"/>
              <a:gd name="connsiteX709" fmla="*/ 1902327 w 2292350"/>
              <a:gd name="connsiteY709" fmla="*/ 299403 h 377825"/>
              <a:gd name="connsiteX710" fmla="*/ 1980228 w 2292350"/>
              <a:gd name="connsiteY710" fmla="*/ 299403 h 377825"/>
              <a:gd name="connsiteX711" fmla="*/ 1980228 w 2292350"/>
              <a:gd name="connsiteY711" fmla="*/ 345122 h 377825"/>
              <a:gd name="connsiteX712" fmla="*/ 2025947 w 2292350"/>
              <a:gd name="connsiteY712" fmla="*/ 345122 h 377825"/>
              <a:gd name="connsiteX713" fmla="*/ 2025947 w 2292350"/>
              <a:gd name="connsiteY713" fmla="*/ 299403 h 377825"/>
              <a:gd name="connsiteX714" fmla="*/ 1980228 w 2292350"/>
              <a:gd name="connsiteY714" fmla="*/ 299403 h 377825"/>
              <a:gd name="connsiteX715" fmla="*/ 2058129 w 2292350"/>
              <a:gd name="connsiteY715" fmla="*/ 299403 h 377825"/>
              <a:gd name="connsiteX716" fmla="*/ 2058129 w 2292350"/>
              <a:gd name="connsiteY716" fmla="*/ 345122 h 377825"/>
              <a:gd name="connsiteX717" fmla="*/ 2103848 w 2292350"/>
              <a:gd name="connsiteY717" fmla="*/ 345122 h 377825"/>
              <a:gd name="connsiteX718" fmla="*/ 2103848 w 2292350"/>
              <a:gd name="connsiteY718" fmla="*/ 299403 h 377825"/>
              <a:gd name="connsiteX719" fmla="*/ 2058129 w 2292350"/>
              <a:gd name="connsiteY719" fmla="*/ 299403 h 377825"/>
              <a:gd name="connsiteX720" fmla="*/ 2136030 w 2292350"/>
              <a:gd name="connsiteY720" fmla="*/ 299403 h 377825"/>
              <a:gd name="connsiteX721" fmla="*/ 2136030 w 2292350"/>
              <a:gd name="connsiteY721" fmla="*/ 345122 h 377825"/>
              <a:gd name="connsiteX722" fmla="*/ 2181749 w 2292350"/>
              <a:gd name="connsiteY722" fmla="*/ 345122 h 377825"/>
              <a:gd name="connsiteX723" fmla="*/ 2181749 w 2292350"/>
              <a:gd name="connsiteY723" fmla="*/ 299403 h 377825"/>
              <a:gd name="connsiteX724" fmla="*/ 2136030 w 2292350"/>
              <a:gd name="connsiteY724" fmla="*/ 299403 h 377825"/>
              <a:gd name="connsiteX725" fmla="*/ 2213928 w 2292350"/>
              <a:gd name="connsiteY725" fmla="*/ 299403 h 377825"/>
              <a:gd name="connsiteX726" fmla="*/ 2213928 w 2292350"/>
              <a:gd name="connsiteY726" fmla="*/ 345122 h 377825"/>
              <a:gd name="connsiteX727" fmla="*/ 2259647 w 2292350"/>
              <a:gd name="connsiteY727" fmla="*/ 345122 h 377825"/>
              <a:gd name="connsiteX728" fmla="*/ 2259647 w 2292350"/>
              <a:gd name="connsiteY728" fmla="*/ 299403 h 377825"/>
              <a:gd name="connsiteX729" fmla="*/ 2213928 w 2292350"/>
              <a:gd name="connsiteY729" fmla="*/ 299403 h 37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</a:cxnLst>
            <a:rect l="l" t="t" r="r" b="b"/>
            <a:pathLst>
              <a:path w="2292350" h="377825">
                <a:moveTo>
                  <a:pt x="0" y="0"/>
                </a:moveTo>
                <a:lnTo>
                  <a:pt x="2292350" y="0"/>
                </a:lnTo>
                <a:lnTo>
                  <a:pt x="2292350" y="377825"/>
                </a:lnTo>
                <a:lnTo>
                  <a:pt x="0" y="377825"/>
                </a:lnTo>
                <a:lnTo>
                  <a:pt x="0" y="0"/>
                </a:lnTo>
                <a:close/>
                <a:moveTo>
                  <a:pt x="32703" y="32703"/>
                </a:moveTo>
                <a:lnTo>
                  <a:pt x="32703" y="78422"/>
                </a:lnTo>
                <a:lnTo>
                  <a:pt x="78422" y="78422"/>
                </a:lnTo>
                <a:lnTo>
                  <a:pt x="78422" y="32703"/>
                </a:lnTo>
                <a:lnTo>
                  <a:pt x="32703" y="32703"/>
                </a:lnTo>
                <a:close/>
                <a:moveTo>
                  <a:pt x="110604" y="32703"/>
                </a:moveTo>
                <a:lnTo>
                  <a:pt x="110604" y="78422"/>
                </a:lnTo>
                <a:lnTo>
                  <a:pt x="156323" y="78422"/>
                </a:lnTo>
                <a:lnTo>
                  <a:pt x="156323" y="32703"/>
                </a:lnTo>
                <a:lnTo>
                  <a:pt x="110604" y="32703"/>
                </a:lnTo>
                <a:close/>
                <a:moveTo>
                  <a:pt x="188505" y="32703"/>
                </a:moveTo>
                <a:lnTo>
                  <a:pt x="188505" y="78422"/>
                </a:lnTo>
                <a:lnTo>
                  <a:pt x="234224" y="78422"/>
                </a:lnTo>
                <a:lnTo>
                  <a:pt x="234224" y="32703"/>
                </a:lnTo>
                <a:lnTo>
                  <a:pt x="188505" y="32703"/>
                </a:lnTo>
                <a:close/>
                <a:moveTo>
                  <a:pt x="266406" y="32703"/>
                </a:moveTo>
                <a:lnTo>
                  <a:pt x="266406" y="78422"/>
                </a:lnTo>
                <a:lnTo>
                  <a:pt x="312125" y="78422"/>
                </a:lnTo>
                <a:lnTo>
                  <a:pt x="312125" y="32703"/>
                </a:lnTo>
                <a:lnTo>
                  <a:pt x="266406" y="32703"/>
                </a:lnTo>
                <a:close/>
                <a:moveTo>
                  <a:pt x="344307" y="32703"/>
                </a:moveTo>
                <a:lnTo>
                  <a:pt x="344307" y="78422"/>
                </a:lnTo>
                <a:lnTo>
                  <a:pt x="390026" y="78422"/>
                </a:lnTo>
                <a:lnTo>
                  <a:pt x="390026" y="32703"/>
                </a:lnTo>
                <a:lnTo>
                  <a:pt x="344307" y="32703"/>
                </a:lnTo>
                <a:close/>
                <a:moveTo>
                  <a:pt x="422208" y="32703"/>
                </a:moveTo>
                <a:lnTo>
                  <a:pt x="422208" y="78422"/>
                </a:lnTo>
                <a:lnTo>
                  <a:pt x="467927" y="78422"/>
                </a:lnTo>
                <a:lnTo>
                  <a:pt x="467927" y="32703"/>
                </a:lnTo>
                <a:lnTo>
                  <a:pt x="422208" y="32703"/>
                </a:lnTo>
                <a:close/>
                <a:moveTo>
                  <a:pt x="500109" y="32703"/>
                </a:moveTo>
                <a:lnTo>
                  <a:pt x="500109" y="78422"/>
                </a:lnTo>
                <a:lnTo>
                  <a:pt x="545828" y="78422"/>
                </a:lnTo>
                <a:lnTo>
                  <a:pt x="545828" y="32703"/>
                </a:lnTo>
                <a:lnTo>
                  <a:pt x="500109" y="32703"/>
                </a:lnTo>
                <a:close/>
                <a:moveTo>
                  <a:pt x="578010" y="32703"/>
                </a:moveTo>
                <a:lnTo>
                  <a:pt x="578010" y="78422"/>
                </a:lnTo>
                <a:lnTo>
                  <a:pt x="623729" y="78422"/>
                </a:lnTo>
                <a:lnTo>
                  <a:pt x="623729" y="32703"/>
                </a:lnTo>
                <a:lnTo>
                  <a:pt x="578010" y="32703"/>
                </a:lnTo>
                <a:close/>
                <a:moveTo>
                  <a:pt x="655911" y="32703"/>
                </a:moveTo>
                <a:lnTo>
                  <a:pt x="655911" y="78422"/>
                </a:lnTo>
                <a:lnTo>
                  <a:pt x="701630" y="78422"/>
                </a:lnTo>
                <a:lnTo>
                  <a:pt x="701630" y="32703"/>
                </a:lnTo>
                <a:lnTo>
                  <a:pt x="655911" y="32703"/>
                </a:lnTo>
                <a:close/>
                <a:moveTo>
                  <a:pt x="733812" y="32703"/>
                </a:moveTo>
                <a:lnTo>
                  <a:pt x="733812" y="78422"/>
                </a:lnTo>
                <a:lnTo>
                  <a:pt x="779531" y="78422"/>
                </a:lnTo>
                <a:lnTo>
                  <a:pt x="779531" y="32703"/>
                </a:lnTo>
                <a:lnTo>
                  <a:pt x="733812" y="32703"/>
                </a:lnTo>
                <a:close/>
                <a:moveTo>
                  <a:pt x="811713" y="32703"/>
                </a:moveTo>
                <a:lnTo>
                  <a:pt x="811713" y="78422"/>
                </a:lnTo>
                <a:lnTo>
                  <a:pt x="857432" y="78422"/>
                </a:lnTo>
                <a:lnTo>
                  <a:pt x="857432" y="32703"/>
                </a:lnTo>
                <a:lnTo>
                  <a:pt x="811713" y="32703"/>
                </a:lnTo>
                <a:close/>
                <a:moveTo>
                  <a:pt x="889614" y="32703"/>
                </a:moveTo>
                <a:lnTo>
                  <a:pt x="889614" y="78422"/>
                </a:lnTo>
                <a:lnTo>
                  <a:pt x="935333" y="78422"/>
                </a:lnTo>
                <a:lnTo>
                  <a:pt x="935333" y="32703"/>
                </a:lnTo>
                <a:lnTo>
                  <a:pt x="889614" y="32703"/>
                </a:lnTo>
                <a:close/>
                <a:moveTo>
                  <a:pt x="967515" y="32703"/>
                </a:moveTo>
                <a:lnTo>
                  <a:pt x="967515" y="78422"/>
                </a:lnTo>
                <a:lnTo>
                  <a:pt x="1013234" y="78422"/>
                </a:lnTo>
                <a:lnTo>
                  <a:pt x="1013234" y="32703"/>
                </a:lnTo>
                <a:lnTo>
                  <a:pt x="967515" y="32703"/>
                </a:lnTo>
                <a:close/>
                <a:moveTo>
                  <a:pt x="1045416" y="32703"/>
                </a:moveTo>
                <a:lnTo>
                  <a:pt x="1045416" y="78422"/>
                </a:lnTo>
                <a:lnTo>
                  <a:pt x="1091135" y="78422"/>
                </a:lnTo>
                <a:lnTo>
                  <a:pt x="1091135" y="32703"/>
                </a:lnTo>
                <a:lnTo>
                  <a:pt x="1045416" y="32703"/>
                </a:lnTo>
                <a:close/>
                <a:moveTo>
                  <a:pt x="1123317" y="32703"/>
                </a:moveTo>
                <a:lnTo>
                  <a:pt x="1123317" y="78422"/>
                </a:lnTo>
                <a:lnTo>
                  <a:pt x="1169036" y="78422"/>
                </a:lnTo>
                <a:lnTo>
                  <a:pt x="1169036" y="32703"/>
                </a:lnTo>
                <a:lnTo>
                  <a:pt x="1123317" y="32703"/>
                </a:lnTo>
                <a:close/>
                <a:moveTo>
                  <a:pt x="1201218" y="32703"/>
                </a:moveTo>
                <a:lnTo>
                  <a:pt x="1201218" y="78422"/>
                </a:lnTo>
                <a:lnTo>
                  <a:pt x="1246937" y="78422"/>
                </a:lnTo>
                <a:lnTo>
                  <a:pt x="1246937" y="32703"/>
                </a:lnTo>
                <a:lnTo>
                  <a:pt x="1201218" y="32703"/>
                </a:lnTo>
                <a:close/>
                <a:moveTo>
                  <a:pt x="1279119" y="32703"/>
                </a:moveTo>
                <a:lnTo>
                  <a:pt x="1279119" y="78422"/>
                </a:lnTo>
                <a:lnTo>
                  <a:pt x="1324838" y="78422"/>
                </a:lnTo>
                <a:lnTo>
                  <a:pt x="1324838" y="32703"/>
                </a:lnTo>
                <a:lnTo>
                  <a:pt x="1279119" y="32703"/>
                </a:lnTo>
                <a:close/>
                <a:moveTo>
                  <a:pt x="1357020" y="32703"/>
                </a:moveTo>
                <a:lnTo>
                  <a:pt x="1357020" y="78422"/>
                </a:lnTo>
                <a:lnTo>
                  <a:pt x="1402739" y="78422"/>
                </a:lnTo>
                <a:lnTo>
                  <a:pt x="1402739" y="32703"/>
                </a:lnTo>
                <a:lnTo>
                  <a:pt x="1357020" y="32703"/>
                </a:lnTo>
                <a:close/>
                <a:moveTo>
                  <a:pt x="1434921" y="32703"/>
                </a:moveTo>
                <a:lnTo>
                  <a:pt x="1434921" y="78422"/>
                </a:lnTo>
                <a:lnTo>
                  <a:pt x="1480640" y="78422"/>
                </a:lnTo>
                <a:lnTo>
                  <a:pt x="1480640" y="32703"/>
                </a:lnTo>
                <a:lnTo>
                  <a:pt x="1434921" y="32703"/>
                </a:lnTo>
                <a:close/>
                <a:moveTo>
                  <a:pt x="1512822" y="32703"/>
                </a:moveTo>
                <a:lnTo>
                  <a:pt x="1512822" y="78422"/>
                </a:lnTo>
                <a:lnTo>
                  <a:pt x="1558541" y="78422"/>
                </a:lnTo>
                <a:lnTo>
                  <a:pt x="1558541" y="32703"/>
                </a:lnTo>
                <a:lnTo>
                  <a:pt x="1512822" y="32703"/>
                </a:lnTo>
                <a:close/>
                <a:moveTo>
                  <a:pt x="1590723" y="32703"/>
                </a:moveTo>
                <a:lnTo>
                  <a:pt x="1590723" y="78422"/>
                </a:lnTo>
                <a:lnTo>
                  <a:pt x="1636442" y="78422"/>
                </a:lnTo>
                <a:lnTo>
                  <a:pt x="1636442" y="32703"/>
                </a:lnTo>
                <a:lnTo>
                  <a:pt x="1590723" y="32703"/>
                </a:lnTo>
                <a:close/>
                <a:moveTo>
                  <a:pt x="1668624" y="32703"/>
                </a:moveTo>
                <a:lnTo>
                  <a:pt x="1668624" y="78422"/>
                </a:lnTo>
                <a:lnTo>
                  <a:pt x="1714343" y="78422"/>
                </a:lnTo>
                <a:lnTo>
                  <a:pt x="1714343" y="32703"/>
                </a:lnTo>
                <a:lnTo>
                  <a:pt x="1668624" y="32703"/>
                </a:lnTo>
                <a:close/>
                <a:moveTo>
                  <a:pt x="1746525" y="32703"/>
                </a:moveTo>
                <a:lnTo>
                  <a:pt x="1746525" y="78422"/>
                </a:lnTo>
                <a:lnTo>
                  <a:pt x="1792244" y="78422"/>
                </a:lnTo>
                <a:lnTo>
                  <a:pt x="1792244" y="32703"/>
                </a:lnTo>
                <a:lnTo>
                  <a:pt x="1746525" y="32703"/>
                </a:lnTo>
                <a:close/>
                <a:moveTo>
                  <a:pt x="1824426" y="32703"/>
                </a:moveTo>
                <a:lnTo>
                  <a:pt x="1824426" y="78422"/>
                </a:lnTo>
                <a:lnTo>
                  <a:pt x="1870145" y="78422"/>
                </a:lnTo>
                <a:lnTo>
                  <a:pt x="1870145" y="32703"/>
                </a:lnTo>
                <a:lnTo>
                  <a:pt x="1824426" y="32703"/>
                </a:lnTo>
                <a:close/>
                <a:moveTo>
                  <a:pt x="1902327" y="32703"/>
                </a:moveTo>
                <a:lnTo>
                  <a:pt x="1902327" y="78422"/>
                </a:lnTo>
                <a:lnTo>
                  <a:pt x="1948046" y="78422"/>
                </a:lnTo>
                <a:lnTo>
                  <a:pt x="1948046" y="32703"/>
                </a:lnTo>
                <a:lnTo>
                  <a:pt x="1902327" y="32703"/>
                </a:lnTo>
                <a:close/>
                <a:moveTo>
                  <a:pt x="1980228" y="32703"/>
                </a:moveTo>
                <a:lnTo>
                  <a:pt x="1980228" y="78422"/>
                </a:lnTo>
                <a:lnTo>
                  <a:pt x="2025947" y="78422"/>
                </a:lnTo>
                <a:lnTo>
                  <a:pt x="2025947" y="32703"/>
                </a:lnTo>
                <a:lnTo>
                  <a:pt x="1980228" y="32703"/>
                </a:lnTo>
                <a:close/>
                <a:moveTo>
                  <a:pt x="2058129" y="32703"/>
                </a:moveTo>
                <a:lnTo>
                  <a:pt x="2058129" y="78422"/>
                </a:lnTo>
                <a:lnTo>
                  <a:pt x="2103848" y="78422"/>
                </a:lnTo>
                <a:lnTo>
                  <a:pt x="2103848" y="32703"/>
                </a:lnTo>
                <a:lnTo>
                  <a:pt x="2058129" y="32703"/>
                </a:lnTo>
                <a:close/>
                <a:moveTo>
                  <a:pt x="2136030" y="32703"/>
                </a:moveTo>
                <a:lnTo>
                  <a:pt x="2136030" y="78422"/>
                </a:lnTo>
                <a:lnTo>
                  <a:pt x="2181749" y="78422"/>
                </a:lnTo>
                <a:lnTo>
                  <a:pt x="2181749" y="32703"/>
                </a:lnTo>
                <a:lnTo>
                  <a:pt x="2136030" y="32703"/>
                </a:lnTo>
                <a:close/>
                <a:moveTo>
                  <a:pt x="2213928" y="32703"/>
                </a:moveTo>
                <a:lnTo>
                  <a:pt x="2213928" y="78422"/>
                </a:lnTo>
                <a:lnTo>
                  <a:pt x="2259647" y="78422"/>
                </a:lnTo>
                <a:lnTo>
                  <a:pt x="2259647" y="32703"/>
                </a:lnTo>
                <a:lnTo>
                  <a:pt x="2213928" y="32703"/>
                </a:lnTo>
                <a:close/>
                <a:moveTo>
                  <a:pt x="32703" y="99378"/>
                </a:moveTo>
                <a:lnTo>
                  <a:pt x="32703" y="145097"/>
                </a:lnTo>
                <a:lnTo>
                  <a:pt x="78422" y="145097"/>
                </a:lnTo>
                <a:lnTo>
                  <a:pt x="78422" y="99378"/>
                </a:lnTo>
                <a:lnTo>
                  <a:pt x="32703" y="99378"/>
                </a:lnTo>
                <a:close/>
                <a:moveTo>
                  <a:pt x="110604" y="99378"/>
                </a:moveTo>
                <a:lnTo>
                  <a:pt x="110604" y="145097"/>
                </a:lnTo>
                <a:lnTo>
                  <a:pt x="156323" y="145097"/>
                </a:lnTo>
                <a:lnTo>
                  <a:pt x="156323" y="99378"/>
                </a:lnTo>
                <a:lnTo>
                  <a:pt x="110604" y="99378"/>
                </a:lnTo>
                <a:close/>
                <a:moveTo>
                  <a:pt x="188505" y="99378"/>
                </a:moveTo>
                <a:lnTo>
                  <a:pt x="188505" y="145097"/>
                </a:lnTo>
                <a:lnTo>
                  <a:pt x="234224" y="145097"/>
                </a:lnTo>
                <a:lnTo>
                  <a:pt x="234224" y="99378"/>
                </a:lnTo>
                <a:lnTo>
                  <a:pt x="188505" y="99378"/>
                </a:lnTo>
                <a:close/>
                <a:moveTo>
                  <a:pt x="266406" y="99378"/>
                </a:moveTo>
                <a:lnTo>
                  <a:pt x="266406" y="145097"/>
                </a:lnTo>
                <a:lnTo>
                  <a:pt x="312125" y="145097"/>
                </a:lnTo>
                <a:lnTo>
                  <a:pt x="312125" y="99378"/>
                </a:lnTo>
                <a:lnTo>
                  <a:pt x="266406" y="99378"/>
                </a:lnTo>
                <a:close/>
                <a:moveTo>
                  <a:pt x="344307" y="99378"/>
                </a:moveTo>
                <a:lnTo>
                  <a:pt x="344307" y="145097"/>
                </a:lnTo>
                <a:lnTo>
                  <a:pt x="390026" y="145097"/>
                </a:lnTo>
                <a:lnTo>
                  <a:pt x="390026" y="99378"/>
                </a:lnTo>
                <a:lnTo>
                  <a:pt x="344307" y="99378"/>
                </a:lnTo>
                <a:close/>
                <a:moveTo>
                  <a:pt x="422208" y="99378"/>
                </a:moveTo>
                <a:lnTo>
                  <a:pt x="422208" y="145097"/>
                </a:lnTo>
                <a:lnTo>
                  <a:pt x="467927" y="145097"/>
                </a:lnTo>
                <a:lnTo>
                  <a:pt x="467927" y="99378"/>
                </a:lnTo>
                <a:lnTo>
                  <a:pt x="422208" y="99378"/>
                </a:lnTo>
                <a:close/>
                <a:moveTo>
                  <a:pt x="500109" y="99378"/>
                </a:moveTo>
                <a:lnTo>
                  <a:pt x="500109" y="145097"/>
                </a:lnTo>
                <a:lnTo>
                  <a:pt x="545828" y="145097"/>
                </a:lnTo>
                <a:lnTo>
                  <a:pt x="545828" y="99378"/>
                </a:lnTo>
                <a:lnTo>
                  <a:pt x="500109" y="99378"/>
                </a:lnTo>
                <a:close/>
                <a:moveTo>
                  <a:pt x="578010" y="99378"/>
                </a:moveTo>
                <a:lnTo>
                  <a:pt x="578010" y="145097"/>
                </a:lnTo>
                <a:lnTo>
                  <a:pt x="623729" y="145097"/>
                </a:lnTo>
                <a:lnTo>
                  <a:pt x="623729" y="99378"/>
                </a:lnTo>
                <a:lnTo>
                  <a:pt x="578010" y="99378"/>
                </a:lnTo>
                <a:close/>
                <a:moveTo>
                  <a:pt x="655911" y="99378"/>
                </a:moveTo>
                <a:lnTo>
                  <a:pt x="655911" y="145097"/>
                </a:lnTo>
                <a:lnTo>
                  <a:pt x="701630" y="145097"/>
                </a:lnTo>
                <a:lnTo>
                  <a:pt x="701630" y="99378"/>
                </a:lnTo>
                <a:lnTo>
                  <a:pt x="655911" y="99378"/>
                </a:lnTo>
                <a:close/>
                <a:moveTo>
                  <a:pt x="733812" y="99378"/>
                </a:moveTo>
                <a:lnTo>
                  <a:pt x="733812" y="145097"/>
                </a:lnTo>
                <a:lnTo>
                  <a:pt x="779531" y="145097"/>
                </a:lnTo>
                <a:lnTo>
                  <a:pt x="779531" y="99378"/>
                </a:lnTo>
                <a:lnTo>
                  <a:pt x="733812" y="99378"/>
                </a:lnTo>
                <a:close/>
                <a:moveTo>
                  <a:pt x="811713" y="99378"/>
                </a:moveTo>
                <a:lnTo>
                  <a:pt x="811713" y="145097"/>
                </a:lnTo>
                <a:lnTo>
                  <a:pt x="857432" y="145097"/>
                </a:lnTo>
                <a:lnTo>
                  <a:pt x="857432" y="99378"/>
                </a:lnTo>
                <a:lnTo>
                  <a:pt x="811713" y="99378"/>
                </a:lnTo>
                <a:close/>
                <a:moveTo>
                  <a:pt x="889614" y="99378"/>
                </a:moveTo>
                <a:lnTo>
                  <a:pt x="889614" y="145097"/>
                </a:lnTo>
                <a:lnTo>
                  <a:pt x="935333" y="145097"/>
                </a:lnTo>
                <a:lnTo>
                  <a:pt x="935333" y="99378"/>
                </a:lnTo>
                <a:lnTo>
                  <a:pt x="889614" y="99378"/>
                </a:lnTo>
                <a:close/>
                <a:moveTo>
                  <a:pt x="967515" y="99378"/>
                </a:moveTo>
                <a:lnTo>
                  <a:pt x="967515" y="145097"/>
                </a:lnTo>
                <a:lnTo>
                  <a:pt x="1013234" y="145097"/>
                </a:lnTo>
                <a:lnTo>
                  <a:pt x="1013234" y="99378"/>
                </a:lnTo>
                <a:lnTo>
                  <a:pt x="967515" y="99378"/>
                </a:lnTo>
                <a:close/>
                <a:moveTo>
                  <a:pt x="1045416" y="99378"/>
                </a:moveTo>
                <a:lnTo>
                  <a:pt x="1045416" y="145097"/>
                </a:lnTo>
                <a:lnTo>
                  <a:pt x="1091135" y="145097"/>
                </a:lnTo>
                <a:lnTo>
                  <a:pt x="1091135" y="99378"/>
                </a:lnTo>
                <a:lnTo>
                  <a:pt x="1045416" y="99378"/>
                </a:lnTo>
                <a:close/>
                <a:moveTo>
                  <a:pt x="1123317" y="99378"/>
                </a:moveTo>
                <a:lnTo>
                  <a:pt x="1123317" y="145097"/>
                </a:lnTo>
                <a:lnTo>
                  <a:pt x="1169036" y="145097"/>
                </a:lnTo>
                <a:lnTo>
                  <a:pt x="1169036" y="99378"/>
                </a:lnTo>
                <a:lnTo>
                  <a:pt x="1123317" y="99378"/>
                </a:lnTo>
                <a:close/>
                <a:moveTo>
                  <a:pt x="1201218" y="99378"/>
                </a:moveTo>
                <a:lnTo>
                  <a:pt x="1201218" y="145097"/>
                </a:lnTo>
                <a:lnTo>
                  <a:pt x="1246937" y="145097"/>
                </a:lnTo>
                <a:lnTo>
                  <a:pt x="1246937" y="99378"/>
                </a:lnTo>
                <a:lnTo>
                  <a:pt x="1201218" y="99378"/>
                </a:lnTo>
                <a:close/>
                <a:moveTo>
                  <a:pt x="1279119" y="99378"/>
                </a:moveTo>
                <a:lnTo>
                  <a:pt x="1279119" y="145097"/>
                </a:lnTo>
                <a:lnTo>
                  <a:pt x="1324838" y="145097"/>
                </a:lnTo>
                <a:lnTo>
                  <a:pt x="1324838" y="99378"/>
                </a:lnTo>
                <a:lnTo>
                  <a:pt x="1279119" y="99378"/>
                </a:lnTo>
                <a:close/>
                <a:moveTo>
                  <a:pt x="1357020" y="99378"/>
                </a:moveTo>
                <a:lnTo>
                  <a:pt x="1357020" y="145097"/>
                </a:lnTo>
                <a:lnTo>
                  <a:pt x="1402739" y="145097"/>
                </a:lnTo>
                <a:lnTo>
                  <a:pt x="1402739" y="99378"/>
                </a:lnTo>
                <a:lnTo>
                  <a:pt x="1357020" y="99378"/>
                </a:lnTo>
                <a:close/>
                <a:moveTo>
                  <a:pt x="1434921" y="99378"/>
                </a:moveTo>
                <a:lnTo>
                  <a:pt x="1434921" y="145097"/>
                </a:lnTo>
                <a:lnTo>
                  <a:pt x="1480640" y="145097"/>
                </a:lnTo>
                <a:lnTo>
                  <a:pt x="1480640" y="99378"/>
                </a:lnTo>
                <a:lnTo>
                  <a:pt x="1434921" y="99378"/>
                </a:lnTo>
                <a:close/>
                <a:moveTo>
                  <a:pt x="1512822" y="99378"/>
                </a:moveTo>
                <a:lnTo>
                  <a:pt x="1512822" y="145097"/>
                </a:lnTo>
                <a:lnTo>
                  <a:pt x="1558541" y="145097"/>
                </a:lnTo>
                <a:lnTo>
                  <a:pt x="1558541" y="99378"/>
                </a:lnTo>
                <a:lnTo>
                  <a:pt x="1512822" y="99378"/>
                </a:lnTo>
                <a:close/>
                <a:moveTo>
                  <a:pt x="1590723" y="99378"/>
                </a:moveTo>
                <a:lnTo>
                  <a:pt x="1590723" y="145097"/>
                </a:lnTo>
                <a:lnTo>
                  <a:pt x="1636442" y="145097"/>
                </a:lnTo>
                <a:lnTo>
                  <a:pt x="1636442" y="99378"/>
                </a:lnTo>
                <a:lnTo>
                  <a:pt x="1590723" y="99378"/>
                </a:lnTo>
                <a:close/>
                <a:moveTo>
                  <a:pt x="1668624" y="99378"/>
                </a:moveTo>
                <a:lnTo>
                  <a:pt x="1668624" y="145097"/>
                </a:lnTo>
                <a:lnTo>
                  <a:pt x="1714343" y="145097"/>
                </a:lnTo>
                <a:lnTo>
                  <a:pt x="1714343" y="99378"/>
                </a:lnTo>
                <a:lnTo>
                  <a:pt x="1668624" y="99378"/>
                </a:lnTo>
                <a:close/>
                <a:moveTo>
                  <a:pt x="1746525" y="99378"/>
                </a:moveTo>
                <a:lnTo>
                  <a:pt x="1746525" y="145097"/>
                </a:lnTo>
                <a:lnTo>
                  <a:pt x="1792244" y="145097"/>
                </a:lnTo>
                <a:lnTo>
                  <a:pt x="1792244" y="99378"/>
                </a:lnTo>
                <a:lnTo>
                  <a:pt x="1746525" y="99378"/>
                </a:lnTo>
                <a:close/>
                <a:moveTo>
                  <a:pt x="1824426" y="99378"/>
                </a:moveTo>
                <a:lnTo>
                  <a:pt x="1824426" y="145097"/>
                </a:lnTo>
                <a:lnTo>
                  <a:pt x="1870145" y="145097"/>
                </a:lnTo>
                <a:lnTo>
                  <a:pt x="1870145" y="99378"/>
                </a:lnTo>
                <a:lnTo>
                  <a:pt x="1824426" y="99378"/>
                </a:lnTo>
                <a:close/>
                <a:moveTo>
                  <a:pt x="1902327" y="99378"/>
                </a:moveTo>
                <a:lnTo>
                  <a:pt x="1902327" y="145097"/>
                </a:lnTo>
                <a:lnTo>
                  <a:pt x="1948046" y="145097"/>
                </a:lnTo>
                <a:lnTo>
                  <a:pt x="1948046" y="99378"/>
                </a:lnTo>
                <a:lnTo>
                  <a:pt x="1902327" y="99378"/>
                </a:lnTo>
                <a:close/>
                <a:moveTo>
                  <a:pt x="1980228" y="99378"/>
                </a:moveTo>
                <a:lnTo>
                  <a:pt x="1980228" y="145097"/>
                </a:lnTo>
                <a:lnTo>
                  <a:pt x="2025947" y="145097"/>
                </a:lnTo>
                <a:lnTo>
                  <a:pt x="2025947" y="99378"/>
                </a:lnTo>
                <a:lnTo>
                  <a:pt x="1980228" y="99378"/>
                </a:lnTo>
                <a:close/>
                <a:moveTo>
                  <a:pt x="2058129" y="99378"/>
                </a:moveTo>
                <a:lnTo>
                  <a:pt x="2058129" y="145097"/>
                </a:lnTo>
                <a:lnTo>
                  <a:pt x="2103848" y="145097"/>
                </a:lnTo>
                <a:lnTo>
                  <a:pt x="2103848" y="99378"/>
                </a:lnTo>
                <a:lnTo>
                  <a:pt x="2058129" y="99378"/>
                </a:lnTo>
                <a:close/>
                <a:moveTo>
                  <a:pt x="2136030" y="99378"/>
                </a:moveTo>
                <a:lnTo>
                  <a:pt x="2136030" y="145097"/>
                </a:lnTo>
                <a:lnTo>
                  <a:pt x="2181749" y="145097"/>
                </a:lnTo>
                <a:lnTo>
                  <a:pt x="2181749" y="99378"/>
                </a:lnTo>
                <a:lnTo>
                  <a:pt x="2136030" y="99378"/>
                </a:lnTo>
                <a:close/>
                <a:moveTo>
                  <a:pt x="2213928" y="99378"/>
                </a:moveTo>
                <a:lnTo>
                  <a:pt x="2213928" y="145097"/>
                </a:lnTo>
                <a:lnTo>
                  <a:pt x="2259647" y="145097"/>
                </a:lnTo>
                <a:lnTo>
                  <a:pt x="2259647" y="99378"/>
                </a:lnTo>
                <a:lnTo>
                  <a:pt x="2213928" y="99378"/>
                </a:lnTo>
                <a:close/>
                <a:moveTo>
                  <a:pt x="32703" y="166053"/>
                </a:moveTo>
                <a:lnTo>
                  <a:pt x="32703" y="211772"/>
                </a:lnTo>
                <a:lnTo>
                  <a:pt x="78422" y="211772"/>
                </a:lnTo>
                <a:lnTo>
                  <a:pt x="78422" y="166053"/>
                </a:lnTo>
                <a:lnTo>
                  <a:pt x="32703" y="166053"/>
                </a:lnTo>
                <a:close/>
                <a:moveTo>
                  <a:pt x="110604" y="166053"/>
                </a:moveTo>
                <a:lnTo>
                  <a:pt x="110604" y="211772"/>
                </a:lnTo>
                <a:lnTo>
                  <a:pt x="156323" y="211772"/>
                </a:lnTo>
                <a:lnTo>
                  <a:pt x="156323" y="166053"/>
                </a:lnTo>
                <a:lnTo>
                  <a:pt x="110604" y="166053"/>
                </a:lnTo>
                <a:close/>
                <a:moveTo>
                  <a:pt x="188505" y="166053"/>
                </a:moveTo>
                <a:lnTo>
                  <a:pt x="188505" y="211772"/>
                </a:lnTo>
                <a:lnTo>
                  <a:pt x="234224" y="211772"/>
                </a:lnTo>
                <a:lnTo>
                  <a:pt x="234224" y="166053"/>
                </a:lnTo>
                <a:lnTo>
                  <a:pt x="188505" y="166053"/>
                </a:lnTo>
                <a:close/>
                <a:moveTo>
                  <a:pt x="266406" y="166053"/>
                </a:moveTo>
                <a:lnTo>
                  <a:pt x="266406" y="211772"/>
                </a:lnTo>
                <a:lnTo>
                  <a:pt x="312125" y="211772"/>
                </a:lnTo>
                <a:lnTo>
                  <a:pt x="312125" y="166053"/>
                </a:lnTo>
                <a:lnTo>
                  <a:pt x="266406" y="166053"/>
                </a:lnTo>
                <a:close/>
                <a:moveTo>
                  <a:pt x="344307" y="166053"/>
                </a:moveTo>
                <a:lnTo>
                  <a:pt x="344307" y="211772"/>
                </a:lnTo>
                <a:lnTo>
                  <a:pt x="390026" y="211772"/>
                </a:lnTo>
                <a:lnTo>
                  <a:pt x="390026" y="166053"/>
                </a:lnTo>
                <a:lnTo>
                  <a:pt x="344307" y="166053"/>
                </a:lnTo>
                <a:close/>
                <a:moveTo>
                  <a:pt x="422208" y="166053"/>
                </a:moveTo>
                <a:lnTo>
                  <a:pt x="422208" y="211772"/>
                </a:lnTo>
                <a:lnTo>
                  <a:pt x="467927" y="211772"/>
                </a:lnTo>
                <a:lnTo>
                  <a:pt x="467927" y="166053"/>
                </a:lnTo>
                <a:lnTo>
                  <a:pt x="422208" y="166053"/>
                </a:lnTo>
                <a:close/>
                <a:moveTo>
                  <a:pt x="500109" y="166053"/>
                </a:moveTo>
                <a:lnTo>
                  <a:pt x="500109" y="211772"/>
                </a:lnTo>
                <a:lnTo>
                  <a:pt x="545828" y="211772"/>
                </a:lnTo>
                <a:lnTo>
                  <a:pt x="545828" y="166053"/>
                </a:lnTo>
                <a:lnTo>
                  <a:pt x="500109" y="166053"/>
                </a:lnTo>
                <a:close/>
                <a:moveTo>
                  <a:pt x="578010" y="166053"/>
                </a:moveTo>
                <a:lnTo>
                  <a:pt x="578010" y="211772"/>
                </a:lnTo>
                <a:lnTo>
                  <a:pt x="623729" y="211772"/>
                </a:lnTo>
                <a:lnTo>
                  <a:pt x="623729" y="166053"/>
                </a:lnTo>
                <a:lnTo>
                  <a:pt x="578010" y="166053"/>
                </a:lnTo>
                <a:close/>
                <a:moveTo>
                  <a:pt x="655911" y="166053"/>
                </a:moveTo>
                <a:lnTo>
                  <a:pt x="655911" y="211772"/>
                </a:lnTo>
                <a:lnTo>
                  <a:pt x="701630" y="211772"/>
                </a:lnTo>
                <a:lnTo>
                  <a:pt x="701630" y="166053"/>
                </a:lnTo>
                <a:lnTo>
                  <a:pt x="655911" y="166053"/>
                </a:lnTo>
                <a:close/>
                <a:moveTo>
                  <a:pt x="733812" y="166053"/>
                </a:moveTo>
                <a:lnTo>
                  <a:pt x="733812" y="211772"/>
                </a:lnTo>
                <a:lnTo>
                  <a:pt x="779531" y="211772"/>
                </a:lnTo>
                <a:lnTo>
                  <a:pt x="779531" y="166053"/>
                </a:lnTo>
                <a:lnTo>
                  <a:pt x="733812" y="166053"/>
                </a:lnTo>
                <a:close/>
                <a:moveTo>
                  <a:pt x="811713" y="166053"/>
                </a:moveTo>
                <a:lnTo>
                  <a:pt x="811713" y="211772"/>
                </a:lnTo>
                <a:lnTo>
                  <a:pt x="857432" y="211772"/>
                </a:lnTo>
                <a:lnTo>
                  <a:pt x="857432" y="166053"/>
                </a:lnTo>
                <a:lnTo>
                  <a:pt x="811713" y="166053"/>
                </a:lnTo>
                <a:close/>
                <a:moveTo>
                  <a:pt x="889614" y="166053"/>
                </a:moveTo>
                <a:lnTo>
                  <a:pt x="889614" y="211772"/>
                </a:lnTo>
                <a:lnTo>
                  <a:pt x="935333" y="211772"/>
                </a:lnTo>
                <a:lnTo>
                  <a:pt x="935333" y="166053"/>
                </a:lnTo>
                <a:lnTo>
                  <a:pt x="889614" y="166053"/>
                </a:lnTo>
                <a:close/>
                <a:moveTo>
                  <a:pt x="967515" y="166053"/>
                </a:moveTo>
                <a:lnTo>
                  <a:pt x="967515" y="211772"/>
                </a:lnTo>
                <a:lnTo>
                  <a:pt x="1013234" y="211772"/>
                </a:lnTo>
                <a:lnTo>
                  <a:pt x="1013234" y="166053"/>
                </a:lnTo>
                <a:lnTo>
                  <a:pt x="967515" y="166053"/>
                </a:lnTo>
                <a:close/>
                <a:moveTo>
                  <a:pt x="1045416" y="166053"/>
                </a:moveTo>
                <a:lnTo>
                  <a:pt x="1045416" y="211772"/>
                </a:lnTo>
                <a:lnTo>
                  <a:pt x="1091135" y="211772"/>
                </a:lnTo>
                <a:lnTo>
                  <a:pt x="1091135" y="166053"/>
                </a:lnTo>
                <a:lnTo>
                  <a:pt x="1045416" y="166053"/>
                </a:lnTo>
                <a:close/>
                <a:moveTo>
                  <a:pt x="1123317" y="166053"/>
                </a:moveTo>
                <a:lnTo>
                  <a:pt x="1123317" y="211772"/>
                </a:lnTo>
                <a:lnTo>
                  <a:pt x="1169036" y="211772"/>
                </a:lnTo>
                <a:lnTo>
                  <a:pt x="1169036" y="166053"/>
                </a:lnTo>
                <a:lnTo>
                  <a:pt x="1123317" y="166053"/>
                </a:lnTo>
                <a:close/>
                <a:moveTo>
                  <a:pt x="1201218" y="166053"/>
                </a:moveTo>
                <a:lnTo>
                  <a:pt x="1201218" y="211772"/>
                </a:lnTo>
                <a:lnTo>
                  <a:pt x="1246937" y="211772"/>
                </a:lnTo>
                <a:lnTo>
                  <a:pt x="1246937" y="166053"/>
                </a:lnTo>
                <a:lnTo>
                  <a:pt x="1201218" y="166053"/>
                </a:lnTo>
                <a:close/>
                <a:moveTo>
                  <a:pt x="1279119" y="166053"/>
                </a:moveTo>
                <a:lnTo>
                  <a:pt x="1279119" y="211772"/>
                </a:lnTo>
                <a:lnTo>
                  <a:pt x="1324838" y="211772"/>
                </a:lnTo>
                <a:lnTo>
                  <a:pt x="1324838" y="166053"/>
                </a:lnTo>
                <a:lnTo>
                  <a:pt x="1279119" y="166053"/>
                </a:lnTo>
                <a:close/>
                <a:moveTo>
                  <a:pt x="1357020" y="166053"/>
                </a:moveTo>
                <a:lnTo>
                  <a:pt x="1357020" y="211772"/>
                </a:lnTo>
                <a:lnTo>
                  <a:pt x="1402739" y="211772"/>
                </a:lnTo>
                <a:lnTo>
                  <a:pt x="1402739" y="166053"/>
                </a:lnTo>
                <a:lnTo>
                  <a:pt x="1357020" y="166053"/>
                </a:lnTo>
                <a:close/>
                <a:moveTo>
                  <a:pt x="1434921" y="166053"/>
                </a:moveTo>
                <a:lnTo>
                  <a:pt x="1434921" y="211772"/>
                </a:lnTo>
                <a:lnTo>
                  <a:pt x="1480640" y="211772"/>
                </a:lnTo>
                <a:lnTo>
                  <a:pt x="1480640" y="166053"/>
                </a:lnTo>
                <a:lnTo>
                  <a:pt x="1434921" y="166053"/>
                </a:lnTo>
                <a:close/>
                <a:moveTo>
                  <a:pt x="1512822" y="166053"/>
                </a:moveTo>
                <a:lnTo>
                  <a:pt x="1512822" y="211772"/>
                </a:lnTo>
                <a:lnTo>
                  <a:pt x="1558541" y="211772"/>
                </a:lnTo>
                <a:lnTo>
                  <a:pt x="1558541" y="166053"/>
                </a:lnTo>
                <a:lnTo>
                  <a:pt x="1512822" y="166053"/>
                </a:lnTo>
                <a:close/>
                <a:moveTo>
                  <a:pt x="1590723" y="166053"/>
                </a:moveTo>
                <a:lnTo>
                  <a:pt x="1590723" y="211772"/>
                </a:lnTo>
                <a:lnTo>
                  <a:pt x="1636442" y="211772"/>
                </a:lnTo>
                <a:lnTo>
                  <a:pt x="1636442" y="166053"/>
                </a:lnTo>
                <a:lnTo>
                  <a:pt x="1590723" y="166053"/>
                </a:lnTo>
                <a:close/>
                <a:moveTo>
                  <a:pt x="1668624" y="166053"/>
                </a:moveTo>
                <a:lnTo>
                  <a:pt x="1668624" y="211772"/>
                </a:lnTo>
                <a:lnTo>
                  <a:pt x="1714343" y="211772"/>
                </a:lnTo>
                <a:lnTo>
                  <a:pt x="1714343" y="166053"/>
                </a:lnTo>
                <a:lnTo>
                  <a:pt x="1668624" y="166053"/>
                </a:lnTo>
                <a:close/>
                <a:moveTo>
                  <a:pt x="1746525" y="166053"/>
                </a:moveTo>
                <a:lnTo>
                  <a:pt x="1746525" y="211772"/>
                </a:lnTo>
                <a:lnTo>
                  <a:pt x="1792244" y="211772"/>
                </a:lnTo>
                <a:lnTo>
                  <a:pt x="1792244" y="166053"/>
                </a:lnTo>
                <a:lnTo>
                  <a:pt x="1746525" y="166053"/>
                </a:lnTo>
                <a:close/>
                <a:moveTo>
                  <a:pt x="1824426" y="166053"/>
                </a:moveTo>
                <a:lnTo>
                  <a:pt x="1824426" y="211772"/>
                </a:lnTo>
                <a:lnTo>
                  <a:pt x="1870145" y="211772"/>
                </a:lnTo>
                <a:lnTo>
                  <a:pt x="1870145" y="166053"/>
                </a:lnTo>
                <a:lnTo>
                  <a:pt x="1824426" y="166053"/>
                </a:lnTo>
                <a:close/>
                <a:moveTo>
                  <a:pt x="1902327" y="166053"/>
                </a:moveTo>
                <a:lnTo>
                  <a:pt x="1902327" y="211772"/>
                </a:lnTo>
                <a:lnTo>
                  <a:pt x="1948046" y="211772"/>
                </a:lnTo>
                <a:lnTo>
                  <a:pt x="1948046" y="166053"/>
                </a:lnTo>
                <a:lnTo>
                  <a:pt x="1902327" y="166053"/>
                </a:lnTo>
                <a:close/>
                <a:moveTo>
                  <a:pt x="1980228" y="166053"/>
                </a:moveTo>
                <a:lnTo>
                  <a:pt x="1980228" y="211772"/>
                </a:lnTo>
                <a:lnTo>
                  <a:pt x="2025947" y="211772"/>
                </a:lnTo>
                <a:lnTo>
                  <a:pt x="2025947" y="166053"/>
                </a:lnTo>
                <a:lnTo>
                  <a:pt x="1980228" y="166053"/>
                </a:lnTo>
                <a:close/>
                <a:moveTo>
                  <a:pt x="2058129" y="166053"/>
                </a:moveTo>
                <a:lnTo>
                  <a:pt x="2058129" y="211772"/>
                </a:lnTo>
                <a:lnTo>
                  <a:pt x="2103848" y="211772"/>
                </a:lnTo>
                <a:lnTo>
                  <a:pt x="2103848" y="166053"/>
                </a:lnTo>
                <a:lnTo>
                  <a:pt x="2058129" y="166053"/>
                </a:lnTo>
                <a:close/>
                <a:moveTo>
                  <a:pt x="2136030" y="166053"/>
                </a:moveTo>
                <a:lnTo>
                  <a:pt x="2136030" y="211772"/>
                </a:lnTo>
                <a:lnTo>
                  <a:pt x="2181749" y="211772"/>
                </a:lnTo>
                <a:lnTo>
                  <a:pt x="2181749" y="166053"/>
                </a:lnTo>
                <a:lnTo>
                  <a:pt x="2136030" y="166053"/>
                </a:lnTo>
                <a:close/>
                <a:moveTo>
                  <a:pt x="2213928" y="166053"/>
                </a:moveTo>
                <a:lnTo>
                  <a:pt x="2213928" y="211772"/>
                </a:lnTo>
                <a:lnTo>
                  <a:pt x="2259647" y="211772"/>
                </a:lnTo>
                <a:lnTo>
                  <a:pt x="2259647" y="166053"/>
                </a:lnTo>
                <a:lnTo>
                  <a:pt x="2213928" y="166053"/>
                </a:lnTo>
                <a:close/>
                <a:moveTo>
                  <a:pt x="32703" y="232728"/>
                </a:moveTo>
                <a:lnTo>
                  <a:pt x="32703" y="278447"/>
                </a:lnTo>
                <a:lnTo>
                  <a:pt x="78422" y="278447"/>
                </a:lnTo>
                <a:lnTo>
                  <a:pt x="78422" y="232728"/>
                </a:lnTo>
                <a:lnTo>
                  <a:pt x="32703" y="232728"/>
                </a:lnTo>
                <a:close/>
                <a:moveTo>
                  <a:pt x="110604" y="232728"/>
                </a:moveTo>
                <a:lnTo>
                  <a:pt x="110604" y="278447"/>
                </a:lnTo>
                <a:lnTo>
                  <a:pt x="156323" y="278447"/>
                </a:lnTo>
                <a:lnTo>
                  <a:pt x="156323" y="232728"/>
                </a:lnTo>
                <a:lnTo>
                  <a:pt x="110604" y="232728"/>
                </a:lnTo>
                <a:close/>
                <a:moveTo>
                  <a:pt x="188505" y="232728"/>
                </a:moveTo>
                <a:lnTo>
                  <a:pt x="188505" y="278447"/>
                </a:lnTo>
                <a:lnTo>
                  <a:pt x="234224" y="278447"/>
                </a:lnTo>
                <a:lnTo>
                  <a:pt x="234224" y="232728"/>
                </a:lnTo>
                <a:lnTo>
                  <a:pt x="188505" y="232728"/>
                </a:lnTo>
                <a:close/>
                <a:moveTo>
                  <a:pt x="266406" y="232728"/>
                </a:moveTo>
                <a:lnTo>
                  <a:pt x="266406" y="278447"/>
                </a:lnTo>
                <a:lnTo>
                  <a:pt x="312125" y="278447"/>
                </a:lnTo>
                <a:lnTo>
                  <a:pt x="312125" y="232728"/>
                </a:lnTo>
                <a:lnTo>
                  <a:pt x="266406" y="232728"/>
                </a:lnTo>
                <a:close/>
                <a:moveTo>
                  <a:pt x="344307" y="232728"/>
                </a:moveTo>
                <a:lnTo>
                  <a:pt x="344307" y="278447"/>
                </a:lnTo>
                <a:lnTo>
                  <a:pt x="390026" y="278447"/>
                </a:lnTo>
                <a:lnTo>
                  <a:pt x="390026" y="232728"/>
                </a:lnTo>
                <a:lnTo>
                  <a:pt x="344307" y="232728"/>
                </a:lnTo>
                <a:close/>
                <a:moveTo>
                  <a:pt x="422208" y="232728"/>
                </a:moveTo>
                <a:lnTo>
                  <a:pt x="422208" y="278447"/>
                </a:lnTo>
                <a:lnTo>
                  <a:pt x="467927" y="278447"/>
                </a:lnTo>
                <a:lnTo>
                  <a:pt x="467927" y="232728"/>
                </a:lnTo>
                <a:lnTo>
                  <a:pt x="422208" y="232728"/>
                </a:lnTo>
                <a:close/>
                <a:moveTo>
                  <a:pt x="500109" y="232728"/>
                </a:moveTo>
                <a:lnTo>
                  <a:pt x="500109" y="278447"/>
                </a:lnTo>
                <a:lnTo>
                  <a:pt x="545828" y="278447"/>
                </a:lnTo>
                <a:lnTo>
                  <a:pt x="545828" y="232728"/>
                </a:lnTo>
                <a:lnTo>
                  <a:pt x="500109" y="232728"/>
                </a:lnTo>
                <a:close/>
                <a:moveTo>
                  <a:pt x="578010" y="232728"/>
                </a:moveTo>
                <a:lnTo>
                  <a:pt x="578010" y="278447"/>
                </a:lnTo>
                <a:lnTo>
                  <a:pt x="623729" y="278447"/>
                </a:lnTo>
                <a:lnTo>
                  <a:pt x="623729" y="232728"/>
                </a:lnTo>
                <a:lnTo>
                  <a:pt x="578010" y="232728"/>
                </a:lnTo>
                <a:close/>
                <a:moveTo>
                  <a:pt x="655911" y="232728"/>
                </a:moveTo>
                <a:lnTo>
                  <a:pt x="655911" y="278447"/>
                </a:lnTo>
                <a:lnTo>
                  <a:pt x="701630" y="278447"/>
                </a:lnTo>
                <a:lnTo>
                  <a:pt x="701630" y="232728"/>
                </a:lnTo>
                <a:lnTo>
                  <a:pt x="655911" y="232728"/>
                </a:lnTo>
                <a:close/>
                <a:moveTo>
                  <a:pt x="733812" y="232728"/>
                </a:moveTo>
                <a:lnTo>
                  <a:pt x="733812" y="278447"/>
                </a:lnTo>
                <a:lnTo>
                  <a:pt x="779531" y="278447"/>
                </a:lnTo>
                <a:lnTo>
                  <a:pt x="779531" y="232728"/>
                </a:lnTo>
                <a:lnTo>
                  <a:pt x="733812" y="232728"/>
                </a:lnTo>
                <a:close/>
                <a:moveTo>
                  <a:pt x="811713" y="232728"/>
                </a:moveTo>
                <a:lnTo>
                  <a:pt x="811713" y="278447"/>
                </a:lnTo>
                <a:lnTo>
                  <a:pt x="857432" y="278447"/>
                </a:lnTo>
                <a:lnTo>
                  <a:pt x="857432" y="232728"/>
                </a:lnTo>
                <a:lnTo>
                  <a:pt x="811713" y="232728"/>
                </a:lnTo>
                <a:close/>
                <a:moveTo>
                  <a:pt x="889614" y="232728"/>
                </a:moveTo>
                <a:lnTo>
                  <a:pt x="889614" y="278447"/>
                </a:lnTo>
                <a:lnTo>
                  <a:pt x="935333" y="278447"/>
                </a:lnTo>
                <a:lnTo>
                  <a:pt x="935333" y="232728"/>
                </a:lnTo>
                <a:lnTo>
                  <a:pt x="889614" y="232728"/>
                </a:lnTo>
                <a:close/>
                <a:moveTo>
                  <a:pt x="967515" y="232728"/>
                </a:moveTo>
                <a:lnTo>
                  <a:pt x="967515" y="278447"/>
                </a:lnTo>
                <a:lnTo>
                  <a:pt x="1013234" y="278447"/>
                </a:lnTo>
                <a:lnTo>
                  <a:pt x="1013234" y="232728"/>
                </a:lnTo>
                <a:lnTo>
                  <a:pt x="967515" y="232728"/>
                </a:lnTo>
                <a:close/>
                <a:moveTo>
                  <a:pt x="1045416" y="232728"/>
                </a:moveTo>
                <a:lnTo>
                  <a:pt x="1045416" y="278447"/>
                </a:lnTo>
                <a:lnTo>
                  <a:pt x="1091135" y="278447"/>
                </a:lnTo>
                <a:lnTo>
                  <a:pt x="1091135" y="232728"/>
                </a:lnTo>
                <a:lnTo>
                  <a:pt x="1045416" y="232728"/>
                </a:lnTo>
                <a:close/>
                <a:moveTo>
                  <a:pt x="1123317" y="232728"/>
                </a:moveTo>
                <a:lnTo>
                  <a:pt x="1123317" y="278447"/>
                </a:lnTo>
                <a:lnTo>
                  <a:pt x="1169036" y="278447"/>
                </a:lnTo>
                <a:lnTo>
                  <a:pt x="1169036" y="232728"/>
                </a:lnTo>
                <a:lnTo>
                  <a:pt x="1123317" y="232728"/>
                </a:lnTo>
                <a:close/>
                <a:moveTo>
                  <a:pt x="1201218" y="232728"/>
                </a:moveTo>
                <a:lnTo>
                  <a:pt x="1201218" y="278447"/>
                </a:lnTo>
                <a:lnTo>
                  <a:pt x="1246937" y="278447"/>
                </a:lnTo>
                <a:lnTo>
                  <a:pt x="1246937" y="232728"/>
                </a:lnTo>
                <a:lnTo>
                  <a:pt x="1201218" y="232728"/>
                </a:lnTo>
                <a:close/>
                <a:moveTo>
                  <a:pt x="1279119" y="232728"/>
                </a:moveTo>
                <a:lnTo>
                  <a:pt x="1279119" y="278447"/>
                </a:lnTo>
                <a:lnTo>
                  <a:pt x="1324838" y="278447"/>
                </a:lnTo>
                <a:lnTo>
                  <a:pt x="1324838" y="232728"/>
                </a:lnTo>
                <a:lnTo>
                  <a:pt x="1279119" y="232728"/>
                </a:lnTo>
                <a:close/>
                <a:moveTo>
                  <a:pt x="1357020" y="232728"/>
                </a:moveTo>
                <a:lnTo>
                  <a:pt x="1357020" y="278447"/>
                </a:lnTo>
                <a:lnTo>
                  <a:pt x="1402739" y="278447"/>
                </a:lnTo>
                <a:lnTo>
                  <a:pt x="1402739" y="232728"/>
                </a:lnTo>
                <a:lnTo>
                  <a:pt x="1357020" y="232728"/>
                </a:lnTo>
                <a:close/>
                <a:moveTo>
                  <a:pt x="1434921" y="232728"/>
                </a:moveTo>
                <a:lnTo>
                  <a:pt x="1434921" y="278447"/>
                </a:lnTo>
                <a:lnTo>
                  <a:pt x="1480640" y="278447"/>
                </a:lnTo>
                <a:lnTo>
                  <a:pt x="1480640" y="232728"/>
                </a:lnTo>
                <a:lnTo>
                  <a:pt x="1434921" y="232728"/>
                </a:lnTo>
                <a:close/>
                <a:moveTo>
                  <a:pt x="1512822" y="232728"/>
                </a:moveTo>
                <a:lnTo>
                  <a:pt x="1512822" y="278447"/>
                </a:lnTo>
                <a:lnTo>
                  <a:pt x="1558541" y="278447"/>
                </a:lnTo>
                <a:lnTo>
                  <a:pt x="1558541" y="232728"/>
                </a:lnTo>
                <a:lnTo>
                  <a:pt x="1512822" y="232728"/>
                </a:lnTo>
                <a:close/>
                <a:moveTo>
                  <a:pt x="1590723" y="232728"/>
                </a:moveTo>
                <a:lnTo>
                  <a:pt x="1590723" y="278447"/>
                </a:lnTo>
                <a:lnTo>
                  <a:pt x="1636442" y="278447"/>
                </a:lnTo>
                <a:lnTo>
                  <a:pt x="1636442" y="232728"/>
                </a:lnTo>
                <a:lnTo>
                  <a:pt x="1590723" y="232728"/>
                </a:lnTo>
                <a:close/>
                <a:moveTo>
                  <a:pt x="1668624" y="232728"/>
                </a:moveTo>
                <a:lnTo>
                  <a:pt x="1668624" y="278447"/>
                </a:lnTo>
                <a:lnTo>
                  <a:pt x="1714343" y="278447"/>
                </a:lnTo>
                <a:lnTo>
                  <a:pt x="1714343" y="232728"/>
                </a:lnTo>
                <a:lnTo>
                  <a:pt x="1668624" y="232728"/>
                </a:lnTo>
                <a:close/>
                <a:moveTo>
                  <a:pt x="1746525" y="232728"/>
                </a:moveTo>
                <a:lnTo>
                  <a:pt x="1746525" y="278447"/>
                </a:lnTo>
                <a:lnTo>
                  <a:pt x="1792244" y="278447"/>
                </a:lnTo>
                <a:lnTo>
                  <a:pt x="1792244" y="232728"/>
                </a:lnTo>
                <a:lnTo>
                  <a:pt x="1746525" y="232728"/>
                </a:lnTo>
                <a:close/>
                <a:moveTo>
                  <a:pt x="1824426" y="232728"/>
                </a:moveTo>
                <a:lnTo>
                  <a:pt x="1824426" y="278447"/>
                </a:lnTo>
                <a:lnTo>
                  <a:pt x="1870145" y="278447"/>
                </a:lnTo>
                <a:lnTo>
                  <a:pt x="1870145" y="232728"/>
                </a:lnTo>
                <a:lnTo>
                  <a:pt x="1824426" y="232728"/>
                </a:lnTo>
                <a:close/>
                <a:moveTo>
                  <a:pt x="1902327" y="232728"/>
                </a:moveTo>
                <a:lnTo>
                  <a:pt x="1902327" y="278447"/>
                </a:lnTo>
                <a:lnTo>
                  <a:pt x="1948046" y="278447"/>
                </a:lnTo>
                <a:lnTo>
                  <a:pt x="1948046" y="232728"/>
                </a:lnTo>
                <a:lnTo>
                  <a:pt x="1902327" y="232728"/>
                </a:lnTo>
                <a:close/>
                <a:moveTo>
                  <a:pt x="1980228" y="232728"/>
                </a:moveTo>
                <a:lnTo>
                  <a:pt x="1980228" y="278447"/>
                </a:lnTo>
                <a:lnTo>
                  <a:pt x="2025947" y="278447"/>
                </a:lnTo>
                <a:lnTo>
                  <a:pt x="2025947" y="232728"/>
                </a:lnTo>
                <a:lnTo>
                  <a:pt x="1980228" y="232728"/>
                </a:lnTo>
                <a:close/>
                <a:moveTo>
                  <a:pt x="2058129" y="232728"/>
                </a:moveTo>
                <a:lnTo>
                  <a:pt x="2058129" y="278447"/>
                </a:lnTo>
                <a:lnTo>
                  <a:pt x="2103848" y="278447"/>
                </a:lnTo>
                <a:lnTo>
                  <a:pt x="2103848" y="232728"/>
                </a:lnTo>
                <a:lnTo>
                  <a:pt x="2058129" y="232728"/>
                </a:lnTo>
                <a:close/>
                <a:moveTo>
                  <a:pt x="2136030" y="232728"/>
                </a:moveTo>
                <a:lnTo>
                  <a:pt x="2136030" y="278447"/>
                </a:lnTo>
                <a:lnTo>
                  <a:pt x="2181749" y="278447"/>
                </a:lnTo>
                <a:lnTo>
                  <a:pt x="2181749" y="232728"/>
                </a:lnTo>
                <a:lnTo>
                  <a:pt x="2136030" y="232728"/>
                </a:lnTo>
                <a:close/>
                <a:moveTo>
                  <a:pt x="2213928" y="232728"/>
                </a:moveTo>
                <a:lnTo>
                  <a:pt x="2213928" y="278447"/>
                </a:lnTo>
                <a:lnTo>
                  <a:pt x="2259647" y="278447"/>
                </a:lnTo>
                <a:lnTo>
                  <a:pt x="2259647" y="232728"/>
                </a:lnTo>
                <a:lnTo>
                  <a:pt x="2213928" y="232728"/>
                </a:lnTo>
                <a:close/>
                <a:moveTo>
                  <a:pt x="32703" y="299403"/>
                </a:moveTo>
                <a:lnTo>
                  <a:pt x="32703" y="345122"/>
                </a:lnTo>
                <a:lnTo>
                  <a:pt x="78422" y="345122"/>
                </a:lnTo>
                <a:lnTo>
                  <a:pt x="78422" y="299403"/>
                </a:lnTo>
                <a:lnTo>
                  <a:pt x="32703" y="299403"/>
                </a:lnTo>
                <a:close/>
                <a:moveTo>
                  <a:pt x="110604" y="299403"/>
                </a:moveTo>
                <a:lnTo>
                  <a:pt x="110604" y="345122"/>
                </a:lnTo>
                <a:lnTo>
                  <a:pt x="156323" y="345122"/>
                </a:lnTo>
                <a:lnTo>
                  <a:pt x="156323" y="299403"/>
                </a:lnTo>
                <a:lnTo>
                  <a:pt x="110604" y="299403"/>
                </a:lnTo>
                <a:close/>
                <a:moveTo>
                  <a:pt x="188505" y="299403"/>
                </a:moveTo>
                <a:lnTo>
                  <a:pt x="188505" y="345122"/>
                </a:lnTo>
                <a:lnTo>
                  <a:pt x="234224" y="345122"/>
                </a:lnTo>
                <a:lnTo>
                  <a:pt x="234224" y="299403"/>
                </a:lnTo>
                <a:lnTo>
                  <a:pt x="188505" y="299403"/>
                </a:lnTo>
                <a:close/>
                <a:moveTo>
                  <a:pt x="266406" y="299403"/>
                </a:moveTo>
                <a:lnTo>
                  <a:pt x="266406" y="345122"/>
                </a:lnTo>
                <a:lnTo>
                  <a:pt x="312125" y="345122"/>
                </a:lnTo>
                <a:lnTo>
                  <a:pt x="312125" y="299403"/>
                </a:lnTo>
                <a:lnTo>
                  <a:pt x="266406" y="299403"/>
                </a:lnTo>
                <a:close/>
                <a:moveTo>
                  <a:pt x="344307" y="299403"/>
                </a:moveTo>
                <a:lnTo>
                  <a:pt x="344307" y="345122"/>
                </a:lnTo>
                <a:lnTo>
                  <a:pt x="390026" y="345122"/>
                </a:lnTo>
                <a:lnTo>
                  <a:pt x="390026" y="299403"/>
                </a:lnTo>
                <a:lnTo>
                  <a:pt x="344307" y="299403"/>
                </a:lnTo>
                <a:close/>
                <a:moveTo>
                  <a:pt x="422208" y="299403"/>
                </a:moveTo>
                <a:lnTo>
                  <a:pt x="422208" y="345122"/>
                </a:lnTo>
                <a:lnTo>
                  <a:pt x="467927" y="345122"/>
                </a:lnTo>
                <a:lnTo>
                  <a:pt x="467927" y="299403"/>
                </a:lnTo>
                <a:lnTo>
                  <a:pt x="422208" y="299403"/>
                </a:lnTo>
                <a:close/>
                <a:moveTo>
                  <a:pt x="500109" y="299403"/>
                </a:moveTo>
                <a:lnTo>
                  <a:pt x="500109" y="345122"/>
                </a:lnTo>
                <a:lnTo>
                  <a:pt x="545828" y="345122"/>
                </a:lnTo>
                <a:lnTo>
                  <a:pt x="545828" y="299403"/>
                </a:lnTo>
                <a:lnTo>
                  <a:pt x="500109" y="299403"/>
                </a:lnTo>
                <a:close/>
                <a:moveTo>
                  <a:pt x="578010" y="299403"/>
                </a:moveTo>
                <a:lnTo>
                  <a:pt x="578010" y="345122"/>
                </a:lnTo>
                <a:lnTo>
                  <a:pt x="623729" y="345122"/>
                </a:lnTo>
                <a:lnTo>
                  <a:pt x="623729" y="299403"/>
                </a:lnTo>
                <a:lnTo>
                  <a:pt x="578010" y="299403"/>
                </a:lnTo>
                <a:close/>
                <a:moveTo>
                  <a:pt x="655911" y="299403"/>
                </a:moveTo>
                <a:lnTo>
                  <a:pt x="655911" y="345122"/>
                </a:lnTo>
                <a:lnTo>
                  <a:pt x="701630" y="345122"/>
                </a:lnTo>
                <a:lnTo>
                  <a:pt x="701630" y="299403"/>
                </a:lnTo>
                <a:lnTo>
                  <a:pt x="655911" y="299403"/>
                </a:lnTo>
                <a:close/>
                <a:moveTo>
                  <a:pt x="733812" y="299403"/>
                </a:moveTo>
                <a:lnTo>
                  <a:pt x="733812" y="345122"/>
                </a:lnTo>
                <a:lnTo>
                  <a:pt x="779531" y="345122"/>
                </a:lnTo>
                <a:lnTo>
                  <a:pt x="779531" y="299403"/>
                </a:lnTo>
                <a:lnTo>
                  <a:pt x="733812" y="299403"/>
                </a:lnTo>
                <a:close/>
                <a:moveTo>
                  <a:pt x="811713" y="299403"/>
                </a:moveTo>
                <a:lnTo>
                  <a:pt x="811713" y="345122"/>
                </a:lnTo>
                <a:lnTo>
                  <a:pt x="857432" y="345122"/>
                </a:lnTo>
                <a:lnTo>
                  <a:pt x="857432" y="299403"/>
                </a:lnTo>
                <a:lnTo>
                  <a:pt x="811713" y="299403"/>
                </a:lnTo>
                <a:close/>
                <a:moveTo>
                  <a:pt x="889614" y="299403"/>
                </a:moveTo>
                <a:lnTo>
                  <a:pt x="889614" y="345122"/>
                </a:lnTo>
                <a:lnTo>
                  <a:pt x="935333" y="345122"/>
                </a:lnTo>
                <a:lnTo>
                  <a:pt x="935333" y="299403"/>
                </a:lnTo>
                <a:lnTo>
                  <a:pt x="889614" y="299403"/>
                </a:lnTo>
                <a:close/>
                <a:moveTo>
                  <a:pt x="967515" y="299403"/>
                </a:moveTo>
                <a:lnTo>
                  <a:pt x="967515" y="345122"/>
                </a:lnTo>
                <a:lnTo>
                  <a:pt x="1013234" y="345122"/>
                </a:lnTo>
                <a:lnTo>
                  <a:pt x="1013234" y="299403"/>
                </a:lnTo>
                <a:lnTo>
                  <a:pt x="967515" y="299403"/>
                </a:lnTo>
                <a:close/>
                <a:moveTo>
                  <a:pt x="1045416" y="299403"/>
                </a:moveTo>
                <a:lnTo>
                  <a:pt x="1045416" y="345122"/>
                </a:lnTo>
                <a:lnTo>
                  <a:pt x="1091135" y="345122"/>
                </a:lnTo>
                <a:lnTo>
                  <a:pt x="1091135" y="299403"/>
                </a:lnTo>
                <a:lnTo>
                  <a:pt x="1045416" y="299403"/>
                </a:lnTo>
                <a:close/>
                <a:moveTo>
                  <a:pt x="1123317" y="299403"/>
                </a:moveTo>
                <a:lnTo>
                  <a:pt x="1123317" y="345122"/>
                </a:lnTo>
                <a:lnTo>
                  <a:pt x="1169036" y="345122"/>
                </a:lnTo>
                <a:lnTo>
                  <a:pt x="1169036" y="299403"/>
                </a:lnTo>
                <a:lnTo>
                  <a:pt x="1123317" y="299403"/>
                </a:lnTo>
                <a:close/>
                <a:moveTo>
                  <a:pt x="1201218" y="299403"/>
                </a:moveTo>
                <a:lnTo>
                  <a:pt x="1201218" y="345122"/>
                </a:lnTo>
                <a:lnTo>
                  <a:pt x="1246937" y="345122"/>
                </a:lnTo>
                <a:lnTo>
                  <a:pt x="1246937" y="299403"/>
                </a:lnTo>
                <a:lnTo>
                  <a:pt x="1201218" y="299403"/>
                </a:lnTo>
                <a:close/>
                <a:moveTo>
                  <a:pt x="1279119" y="299403"/>
                </a:moveTo>
                <a:lnTo>
                  <a:pt x="1279119" y="345122"/>
                </a:lnTo>
                <a:lnTo>
                  <a:pt x="1324838" y="345122"/>
                </a:lnTo>
                <a:lnTo>
                  <a:pt x="1324838" y="299403"/>
                </a:lnTo>
                <a:lnTo>
                  <a:pt x="1279119" y="299403"/>
                </a:lnTo>
                <a:close/>
                <a:moveTo>
                  <a:pt x="1357020" y="299403"/>
                </a:moveTo>
                <a:lnTo>
                  <a:pt x="1357020" y="345122"/>
                </a:lnTo>
                <a:lnTo>
                  <a:pt x="1402739" y="345122"/>
                </a:lnTo>
                <a:lnTo>
                  <a:pt x="1402739" y="299403"/>
                </a:lnTo>
                <a:lnTo>
                  <a:pt x="1357020" y="299403"/>
                </a:lnTo>
                <a:close/>
                <a:moveTo>
                  <a:pt x="1434921" y="299403"/>
                </a:moveTo>
                <a:lnTo>
                  <a:pt x="1434921" y="345122"/>
                </a:lnTo>
                <a:lnTo>
                  <a:pt x="1480640" y="345122"/>
                </a:lnTo>
                <a:lnTo>
                  <a:pt x="1480640" y="299403"/>
                </a:lnTo>
                <a:lnTo>
                  <a:pt x="1434921" y="299403"/>
                </a:lnTo>
                <a:close/>
                <a:moveTo>
                  <a:pt x="1512822" y="299403"/>
                </a:moveTo>
                <a:lnTo>
                  <a:pt x="1512822" y="345122"/>
                </a:lnTo>
                <a:lnTo>
                  <a:pt x="1558541" y="345122"/>
                </a:lnTo>
                <a:lnTo>
                  <a:pt x="1558541" y="299403"/>
                </a:lnTo>
                <a:lnTo>
                  <a:pt x="1512822" y="299403"/>
                </a:lnTo>
                <a:close/>
                <a:moveTo>
                  <a:pt x="1590723" y="299403"/>
                </a:moveTo>
                <a:lnTo>
                  <a:pt x="1590723" y="345122"/>
                </a:lnTo>
                <a:lnTo>
                  <a:pt x="1636442" y="345122"/>
                </a:lnTo>
                <a:lnTo>
                  <a:pt x="1636442" y="299403"/>
                </a:lnTo>
                <a:lnTo>
                  <a:pt x="1590723" y="299403"/>
                </a:lnTo>
                <a:close/>
                <a:moveTo>
                  <a:pt x="1668624" y="299403"/>
                </a:moveTo>
                <a:lnTo>
                  <a:pt x="1668624" y="345122"/>
                </a:lnTo>
                <a:lnTo>
                  <a:pt x="1714343" y="345122"/>
                </a:lnTo>
                <a:lnTo>
                  <a:pt x="1714343" y="299403"/>
                </a:lnTo>
                <a:lnTo>
                  <a:pt x="1668624" y="299403"/>
                </a:lnTo>
                <a:close/>
                <a:moveTo>
                  <a:pt x="1746525" y="299403"/>
                </a:moveTo>
                <a:lnTo>
                  <a:pt x="1746525" y="345122"/>
                </a:lnTo>
                <a:lnTo>
                  <a:pt x="1792244" y="345122"/>
                </a:lnTo>
                <a:lnTo>
                  <a:pt x="1792244" y="299403"/>
                </a:lnTo>
                <a:lnTo>
                  <a:pt x="1746525" y="299403"/>
                </a:lnTo>
                <a:close/>
                <a:moveTo>
                  <a:pt x="1824426" y="299403"/>
                </a:moveTo>
                <a:lnTo>
                  <a:pt x="1824426" y="345122"/>
                </a:lnTo>
                <a:lnTo>
                  <a:pt x="1870145" y="345122"/>
                </a:lnTo>
                <a:lnTo>
                  <a:pt x="1870145" y="299403"/>
                </a:lnTo>
                <a:lnTo>
                  <a:pt x="1824426" y="299403"/>
                </a:lnTo>
                <a:close/>
                <a:moveTo>
                  <a:pt x="1902327" y="299403"/>
                </a:moveTo>
                <a:lnTo>
                  <a:pt x="1902327" y="345122"/>
                </a:lnTo>
                <a:lnTo>
                  <a:pt x="1948046" y="345122"/>
                </a:lnTo>
                <a:lnTo>
                  <a:pt x="1948046" y="299403"/>
                </a:lnTo>
                <a:lnTo>
                  <a:pt x="1902327" y="299403"/>
                </a:lnTo>
                <a:close/>
                <a:moveTo>
                  <a:pt x="1980228" y="299403"/>
                </a:moveTo>
                <a:lnTo>
                  <a:pt x="1980228" y="345122"/>
                </a:lnTo>
                <a:lnTo>
                  <a:pt x="2025947" y="345122"/>
                </a:lnTo>
                <a:lnTo>
                  <a:pt x="2025947" y="299403"/>
                </a:lnTo>
                <a:lnTo>
                  <a:pt x="1980228" y="299403"/>
                </a:lnTo>
                <a:close/>
                <a:moveTo>
                  <a:pt x="2058129" y="299403"/>
                </a:moveTo>
                <a:lnTo>
                  <a:pt x="2058129" y="345122"/>
                </a:lnTo>
                <a:lnTo>
                  <a:pt x="2103848" y="345122"/>
                </a:lnTo>
                <a:lnTo>
                  <a:pt x="2103848" y="299403"/>
                </a:lnTo>
                <a:lnTo>
                  <a:pt x="2058129" y="299403"/>
                </a:lnTo>
                <a:close/>
                <a:moveTo>
                  <a:pt x="2136030" y="299403"/>
                </a:moveTo>
                <a:lnTo>
                  <a:pt x="2136030" y="345122"/>
                </a:lnTo>
                <a:lnTo>
                  <a:pt x="2181749" y="345122"/>
                </a:lnTo>
                <a:lnTo>
                  <a:pt x="2181749" y="299403"/>
                </a:lnTo>
                <a:lnTo>
                  <a:pt x="2136030" y="299403"/>
                </a:lnTo>
                <a:close/>
                <a:moveTo>
                  <a:pt x="2213928" y="299403"/>
                </a:moveTo>
                <a:lnTo>
                  <a:pt x="2213928" y="345122"/>
                </a:lnTo>
                <a:lnTo>
                  <a:pt x="2259647" y="345122"/>
                </a:lnTo>
                <a:lnTo>
                  <a:pt x="2259647" y="299403"/>
                </a:lnTo>
                <a:lnTo>
                  <a:pt x="2213928" y="2994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Freeform 541"/>
          <p:cNvSpPr/>
          <p:nvPr/>
        </p:nvSpPr>
        <p:spPr>
          <a:xfrm>
            <a:off x="6080125" y="5807075"/>
            <a:ext cx="2311607" cy="380999"/>
          </a:xfrm>
          <a:custGeom>
            <a:avLst/>
            <a:gdLst>
              <a:gd name="connsiteX0" fmla="*/ 0 w 2292350"/>
              <a:gd name="connsiteY0" fmla="*/ 0 h 377825"/>
              <a:gd name="connsiteX1" fmla="*/ 2292350 w 2292350"/>
              <a:gd name="connsiteY1" fmla="*/ 0 h 377825"/>
              <a:gd name="connsiteX2" fmla="*/ 2292350 w 2292350"/>
              <a:gd name="connsiteY2" fmla="*/ 377825 h 377825"/>
              <a:gd name="connsiteX3" fmla="*/ 0 w 2292350"/>
              <a:gd name="connsiteY3" fmla="*/ 377825 h 377825"/>
              <a:gd name="connsiteX4" fmla="*/ 0 w 2292350"/>
              <a:gd name="connsiteY4" fmla="*/ 0 h 377825"/>
              <a:gd name="connsiteX5" fmla="*/ 32703 w 2292350"/>
              <a:gd name="connsiteY5" fmla="*/ 32703 h 377825"/>
              <a:gd name="connsiteX6" fmla="*/ 32703 w 2292350"/>
              <a:gd name="connsiteY6" fmla="*/ 78422 h 377825"/>
              <a:gd name="connsiteX7" fmla="*/ 78422 w 2292350"/>
              <a:gd name="connsiteY7" fmla="*/ 78422 h 377825"/>
              <a:gd name="connsiteX8" fmla="*/ 78422 w 2292350"/>
              <a:gd name="connsiteY8" fmla="*/ 32703 h 377825"/>
              <a:gd name="connsiteX9" fmla="*/ 32703 w 2292350"/>
              <a:gd name="connsiteY9" fmla="*/ 32703 h 377825"/>
              <a:gd name="connsiteX10" fmla="*/ 110604 w 2292350"/>
              <a:gd name="connsiteY10" fmla="*/ 32703 h 377825"/>
              <a:gd name="connsiteX11" fmla="*/ 110604 w 2292350"/>
              <a:gd name="connsiteY11" fmla="*/ 78422 h 377825"/>
              <a:gd name="connsiteX12" fmla="*/ 156323 w 2292350"/>
              <a:gd name="connsiteY12" fmla="*/ 78422 h 377825"/>
              <a:gd name="connsiteX13" fmla="*/ 156323 w 2292350"/>
              <a:gd name="connsiteY13" fmla="*/ 32703 h 377825"/>
              <a:gd name="connsiteX14" fmla="*/ 110604 w 2292350"/>
              <a:gd name="connsiteY14" fmla="*/ 32703 h 377825"/>
              <a:gd name="connsiteX15" fmla="*/ 188505 w 2292350"/>
              <a:gd name="connsiteY15" fmla="*/ 32703 h 377825"/>
              <a:gd name="connsiteX16" fmla="*/ 188505 w 2292350"/>
              <a:gd name="connsiteY16" fmla="*/ 78422 h 377825"/>
              <a:gd name="connsiteX17" fmla="*/ 234224 w 2292350"/>
              <a:gd name="connsiteY17" fmla="*/ 78422 h 377825"/>
              <a:gd name="connsiteX18" fmla="*/ 234224 w 2292350"/>
              <a:gd name="connsiteY18" fmla="*/ 32703 h 377825"/>
              <a:gd name="connsiteX19" fmla="*/ 188505 w 2292350"/>
              <a:gd name="connsiteY19" fmla="*/ 32703 h 377825"/>
              <a:gd name="connsiteX20" fmla="*/ 266406 w 2292350"/>
              <a:gd name="connsiteY20" fmla="*/ 32703 h 377825"/>
              <a:gd name="connsiteX21" fmla="*/ 266406 w 2292350"/>
              <a:gd name="connsiteY21" fmla="*/ 78422 h 377825"/>
              <a:gd name="connsiteX22" fmla="*/ 312125 w 2292350"/>
              <a:gd name="connsiteY22" fmla="*/ 78422 h 377825"/>
              <a:gd name="connsiteX23" fmla="*/ 312125 w 2292350"/>
              <a:gd name="connsiteY23" fmla="*/ 32703 h 377825"/>
              <a:gd name="connsiteX24" fmla="*/ 266406 w 2292350"/>
              <a:gd name="connsiteY24" fmla="*/ 32703 h 377825"/>
              <a:gd name="connsiteX25" fmla="*/ 344307 w 2292350"/>
              <a:gd name="connsiteY25" fmla="*/ 32703 h 377825"/>
              <a:gd name="connsiteX26" fmla="*/ 344307 w 2292350"/>
              <a:gd name="connsiteY26" fmla="*/ 78422 h 377825"/>
              <a:gd name="connsiteX27" fmla="*/ 390026 w 2292350"/>
              <a:gd name="connsiteY27" fmla="*/ 78422 h 377825"/>
              <a:gd name="connsiteX28" fmla="*/ 390026 w 2292350"/>
              <a:gd name="connsiteY28" fmla="*/ 32703 h 377825"/>
              <a:gd name="connsiteX29" fmla="*/ 344307 w 2292350"/>
              <a:gd name="connsiteY29" fmla="*/ 32703 h 377825"/>
              <a:gd name="connsiteX30" fmla="*/ 422208 w 2292350"/>
              <a:gd name="connsiteY30" fmla="*/ 32703 h 377825"/>
              <a:gd name="connsiteX31" fmla="*/ 422208 w 2292350"/>
              <a:gd name="connsiteY31" fmla="*/ 78422 h 377825"/>
              <a:gd name="connsiteX32" fmla="*/ 467927 w 2292350"/>
              <a:gd name="connsiteY32" fmla="*/ 78422 h 377825"/>
              <a:gd name="connsiteX33" fmla="*/ 467927 w 2292350"/>
              <a:gd name="connsiteY33" fmla="*/ 32703 h 377825"/>
              <a:gd name="connsiteX34" fmla="*/ 422208 w 2292350"/>
              <a:gd name="connsiteY34" fmla="*/ 32703 h 377825"/>
              <a:gd name="connsiteX35" fmla="*/ 500109 w 2292350"/>
              <a:gd name="connsiteY35" fmla="*/ 32703 h 377825"/>
              <a:gd name="connsiteX36" fmla="*/ 500109 w 2292350"/>
              <a:gd name="connsiteY36" fmla="*/ 78422 h 377825"/>
              <a:gd name="connsiteX37" fmla="*/ 545828 w 2292350"/>
              <a:gd name="connsiteY37" fmla="*/ 78422 h 377825"/>
              <a:gd name="connsiteX38" fmla="*/ 545828 w 2292350"/>
              <a:gd name="connsiteY38" fmla="*/ 32703 h 377825"/>
              <a:gd name="connsiteX39" fmla="*/ 500109 w 2292350"/>
              <a:gd name="connsiteY39" fmla="*/ 32703 h 377825"/>
              <a:gd name="connsiteX40" fmla="*/ 578010 w 2292350"/>
              <a:gd name="connsiteY40" fmla="*/ 32703 h 377825"/>
              <a:gd name="connsiteX41" fmla="*/ 578010 w 2292350"/>
              <a:gd name="connsiteY41" fmla="*/ 78422 h 377825"/>
              <a:gd name="connsiteX42" fmla="*/ 623729 w 2292350"/>
              <a:gd name="connsiteY42" fmla="*/ 78422 h 377825"/>
              <a:gd name="connsiteX43" fmla="*/ 623729 w 2292350"/>
              <a:gd name="connsiteY43" fmla="*/ 32703 h 377825"/>
              <a:gd name="connsiteX44" fmla="*/ 578010 w 2292350"/>
              <a:gd name="connsiteY44" fmla="*/ 32703 h 377825"/>
              <a:gd name="connsiteX45" fmla="*/ 655911 w 2292350"/>
              <a:gd name="connsiteY45" fmla="*/ 32703 h 377825"/>
              <a:gd name="connsiteX46" fmla="*/ 655911 w 2292350"/>
              <a:gd name="connsiteY46" fmla="*/ 78422 h 377825"/>
              <a:gd name="connsiteX47" fmla="*/ 701630 w 2292350"/>
              <a:gd name="connsiteY47" fmla="*/ 78422 h 377825"/>
              <a:gd name="connsiteX48" fmla="*/ 701630 w 2292350"/>
              <a:gd name="connsiteY48" fmla="*/ 32703 h 377825"/>
              <a:gd name="connsiteX49" fmla="*/ 655911 w 2292350"/>
              <a:gd name="connsiteY49" fmla="*/ 32703 h 377825"/>
              <a:gd name="connsiteX50" fmla="*/ 733812 w 2292350"/>
              <a:gd name="connsiteY50" fmla="*/ 32703 h 377825"/>
              <a:gd name="connsiteX51" fmla="*/ 733812 w 2292350"/>
              <a:gd name="connsiteY51" fmla="*/ 78422 h 377825"/>
              <a:gd name="connsiteX52" fmla="*/ 779531 w 2292350"/>
              <a:gd name="connsiteY52" fmla="*/ 78422 h 377825"/>
              <a:gd name="connsiteX53" fmla="*/ 779531 w 2292350"/>
              <a:gd name="connsiteY53" fmla="*/ 32703 h 377825"/>
              <a:gd name="connsiteX54" fmla="*/ 733812 w 2292350"/>
              <a:gd name="connsiteY54" fmla="*/ 32703 h 377825"/>
              <a:gd name="connsiteX55" fmla="*/ 811713 w 2292350"/>
              <a:gd name="connsiteY55" fmla="*/ 32703 h 377825"/>
              <a:gd name="connsiteX56" fmla="*/ 811713 w 2292350"/>
              <a:gd name="connsiteY56" fmla="*/ 78422 h 377825"/>
              <a:gd name="connsiteX57" fmla="*/ 857432 w 2292350"/>
              <a:gd name="connsiteY57" fmla="*/ 78422 h 377825"/>
              <a:gd name="connsiteX58" fmla="*/ 857432 w 2292350"/>
              <a:gd name="connsiteY58" fmla="*/ 32703 h 377825"/>
              <a:gd name="connsiteX59" fmla="*/ 811713 w 2292350"/>
              <a:gd name="connsiteY59" fmla="*/ 32703 h 377825"/>
              <a:gd name="connsiteX60" fmla="*/ 889614 w 2292350"/>
              <a:gd name="connsiteY60" fmla="*/ 32703 h 377825"/>
              <a:gd name="connsiteX61" fmla="*/ 889614 w 2292350"/>
              <a:gd name="connsiteY61" fmla="*/ 78422 h 377825"/>
              <a:gd name="connsiteX62" fmla="*/ 935333 w 2292350"/>
              <a:gd name="connsiteY62" fmla="*/ 78422 h 377825"/>
              <a:gd name="connsiteX63" fmla="*/ 935333 w 2292350"/>
              <a:gd name="connsiteY63" fmla="*/ 32703 h 377825"/>
              <a:gd name="connsiteX64" fmla="*/ 889614 w 2292350"/>
              <a:gd name="connsiteY64" fmla="*/ 32703 h 377825"/>
              <a:gd name="connsiteX65" fmla="*/ 967515 w 2292350"/>
              <a:gd name="connsiteY65" fmla="*/ 32703 h 377825"/>
              <a:gd name="connsiteX66" fmla="*/ 967515 w 2292350"/>
              <a:gd name="connsiteY66" fmla="*/ 78422 h 377825"/>
              <a:gd name="connsiteX67" fmla="*/ 1013234 w 2292350"/>
              <a:gd name="connsiteY67" fmla="*/ 78422 h 377825"/>
              <a:gd name="connsiteX68" fmla="*/ 1013234 w 2292350"/>
              <a:gd name="connsiteY68" fmla="*/ 32703 h 377825"/>
              <a:gd name="connsiteX69" fmla="*/ 967515 w 2292350"/>
              <a:gd name="connsiteY69" fmla="*/ 32703 h 377825"/>
              <a:gd name="connsiteX70" fmla="*/ 1045416 w 2292350"/>
              <a:gd name="connsiteY70" fmla="*/ 32703 h 377825"/>
              <a:gd name="connsiteX71" fmla="*/ 1045416 w 2292350"/>
              <a:gd name="connsiteY71" fmla="*/ 78422 h 377825"/>
              <a:gd name="connsiteX72" fmla="*/ 1091135 w 2292350"/>
              <a:gd name="connsiteY72" fmla="*/ 78422 h 377825"/>
              <a:gd name="connsiteX73" fmla="*/ 1091135 w 2292350"/>
              <a:gd name="connsiteY73" fmla="*/ 32703 h 377825"/>
              <a:gd name="connsiteX74" fmla="*/ 1045416 w 2292350"/>
              <a:gd name="connsiteY74" fmla="*/ 32703 h 377825"/>
              <a:gd name="connsiteX75" fmla="*/ 1123317 w 2292350"/>
              <a:gd name="connsiteY75" fmla="*/ 32703 h 377825"/>
              <a:gd name="connsiteX76" fmla="*/ 1123317 w 2292350"/>
              <a:gd name="connsiteY76" fmla="*/ 78422 h 377825"/>
              <a:gd name="connsiteX77" fmla="*/ 1169036 w 2292350"/>
              <a:gd name="connsiteY77" fmla="*/ 78422 h 377825"/>
              <a:gd name="connsiteX78" fmla="*/ 1169036 w 2292350"/>
              <a:gd name="connsiteY78" fmla="*/ 32703 h 377825"/>
              <a:gd name="connsiteX79" fmla="*/ 1123317 w 2292350"/>
              <a:gd name="connsiteY79" fmla="*/ 32703 h 377825"/>
              <a:gd name="connsiteX80" fmla="*/ 1201218 w 2292350"/>
              <a:gd name="connsiteY80" fmla="*/ 32703 h 377825"/>
              <a:gd name="connsiteX81" fmla="*/ 1201218 w 2292350"/>
              <a:gd name="connsiteY81" fmla="*/ 78422 h 377825"/>
              <a:gd name="connsiteX82" fmla="*/ 1246937 w 2292350"/>
              <a:gd name="connsiteY82" fmla="*/ 78422 h 377825"/>
              <a:gd name="connsiteX83" fmla="*/ 1246937 w 2292350"/>
              <a:gd name="connsiteY83" fmla="*/ 32703 h 377825"/>
              <a:gd name="connsiteX84" fmla="*/ 1201218 w 2292350"/>
              <a:gd name="connsiteY84" fmla="*/ 32703 h 377825"/>
              <a:gd name="connsiteX85" fmla="*/ 1279119 w 2292350"/>
              <a:gd name="connsiteY85" fmla="*/ 32703 h 377825"/>
              <a:gd name="connsiteX86" fmla="*/ 1279119 w 2292350"/>
              <a:gd name="connsiteY86" fmla="*/ 78422 h 377825"/>
              <a:gd name="connsiteX87" fmla="*/ 1324838 w 2292350"/>
              <a:gd name="connsiteY87" fmla="*/ 78422 h 377825"/>
              <a:gd name="connsiteX88" fmla="*/ 1324838 w 2292350"/>
              <a:gd name="connsiteY88" fmla="*/ 32703 h 377825"/>
              <a:gd name="connsiteX89" fmla="*/ 1279119 w 2292350"/>
              <a:gd name="connsiteY89" fmla="*/ 32703 h 377825"/>
              <a:gd name="connsiteX90" fmla="*/ 1357020 w 2292350"/>
              <a:gd name="connsiteY90" fmla="*/ 32703 h 377825"/>
              <a:gd name="connsiteX91" fmla="*/ 1357020 w 2292350"/>
              <a:gd name="connsiteY91" fmla="*/ 78422 h 377825"/>
              <a:gd name="connsiteX92" fmla="*/ 1402739 w 2292350"/>
              <a:gd name="connsiteY92" fmla="*/ 78422 h 377825"/>
              <a:gd name="connsiteX93" fmla="*/ 1402739 w 2292350"/>
              <a:gd name="connsiteY93" fmla="*/ 32703 h 377825"/>
              <a:gd name="connsiteX94" fmla="*/ 1357020 w 2292350"/>
              <a:gd name="connsiteY94" fmla="*/ 32703 h 377825"/>
              <a:gd name="connsiteX95" fmla="*/ 1434921 w 2292350"/>
              <a:gd name="connsiteY95" fmla="*/ 32703 h 377825"/>
              <a:gd name="connsiteX96" fmla="*/ 1434921 w 2292350"/>
              <a:gd name="connsiteY96" fmla="*/ 78422 h 377825"/>
              <a:gd name="connsiteX97" fmla="*/ 1480640 w 2292350"/>
              <a:gd name="connsiteY97" fmla="*/ 78422 h 377825"/>
              <a:gd name="connsiteX98" fmla="*/ 1480640 w 2292350"/>
              <a:gd name="connsiteY98" fmla="*/ 32703 h 377825"/>
              <a:gd name="connsiteX99" fmla="*/ 1434921 w 2292350"/>
              <a:gd name="connsiteY99" fmla="*/ 32703 h 377825"/>
              <a:gd name="connsiteX100" fmla="*/ 1512822 w 2292350"/>
              <a:gd name="connsiteY100" fmla="*/ 32703 h 377825"/>
              <a:gd name="connsiteX101" fmla="*/ 1512822 w 2292350"/>
              <a:gd name="connsiteY101" fmla="*/ 78422 h 377825"/>
              <a:gd name="connsiteX102" fmla="*/ 1558541 w 2292350"/>
              <a:gd name="connsiteY102" fmla="*/ 78422 h 377825"/>
              <a:gd name="connsiteX103" fmla="*/ 1558541 w 2292350"/>
              <a:gd name="connsiteY103" fmla="*/ 32703 h 377825"/>
              <a:gd name="connsiteX104" fmla="*/ 1512822 w 2292350"/>
              <a:gd name="connsiteY104" fmla="*/ 32703 h 377825"/>
              <a:gd name="connsiteX105" fmla="*/ 1590723 w 2292350"/>
              <a:gd name="connsiteY105" fmla="*/ 32703 h 377825"/>
              <a:gd name="connsiteX106" fmla="*/ 1590723 w 2292350"/>
              <a:gd name="connsiteY106" fmla="*/ 78422 h 377825"/>
              <a:gd name="connsiteX107" fmla="*/ 1636442 w 2292350"/>
              <a:gd name="connsiteY107" fmla="*/ 78422 h 377825"/>
              <a:gd name="connsiteX108" fmla="*/ 1636442 w 2292350"/>
              <a:gd name="connsiteY108" fmla="*/ 32703 h 377825"/>
              <a:gd name="connsiteX109" fmla="*/ 1590723 w 2292350"/>
              <a:gd name="connsiteY109" fmla="*/ 32703 h 377825"/>
              <a:gd name="connsiteX110" fmla="*/ 1668624 w 2292350"/>
              <a:gd name="connsiteY110" fmla="*/ 32703 h 377825"/>
              <a:gd name="connsiteX111" fmla="*/ 1668624 w 2292350"/>
              <a:gd name="connsiteY111" fmla="*/ 78422 h 377825"/>
              <a:gd name="connsiteX112" fmla="*/ 1714343 w 2292350"/>
              <a:gd name="connsiteY112" fmla="*/ 78422 h 377825"/>
              <a:gd name="connsiteX113" fmla="*/ 1714343 w 2292350"/>
              <a:gd name="connsiteY113" fmla="*/ 32703 h 377825"/>
              <a:gd name="connsiteX114" fmla="*/ 1668624 w 2292350"/>
              <a:gd name="connsiteY114" fmla="*/ 32703 h 377825"/>
              <a:gd name="connsiteX115" fmla="*/ 1746525 w 2292350"/>
              <a:gd name="connsiteY115" fmla="*/ 32703 h 377825"/>
              <a:gd name="connsiteX116" fmla="*/ 1746525 w 2292350"/>
              <a:gd name="connsiteY116" fmla="*/ 78422 h 377825"/>
              <a:gd name="connsiteX117" fmla="*/ 1792244 w 2292350"/>
              <a:gd name="connsiteY117" fmla="*/ 78422 h 377825"/>
              <a:gd name="connsiteX118" fmla="*/ 1792244 w 2292350"/>
              <a:gd name="connsiteY118" fmla="*/ 32703 h 377825"/>
              <a:gd name="connsiteX119" fmla="*/ 1746525 w 2292350"/>
              <a:gd name="connsiteY119" fmla="*/ 32703 h 377825"/>
              <a:gd name="connsiteX120" fmla="*/ 1824426 w 2292350"/>
              <a:gd name="connsiteY120" fmla="*/ 32703 h 377825"/>
              <a:gd name="connsiteX121" fmla="*/ 1824426 w 2292350"/>
              <a:gd name="connsiteY121" fmla="*/ 78422 h 377825"/>
              <a:gd name="connsiteX122" fmla="*/ 1870145 w 2292350"/>
              <a:gd name="connsiteY122" fmla="*/ 78422 h 377825"/>
              <a:gd name="connsiteX123" fmla="*/ 1870145 w 2292350"/>
              <a:gd name="connsiteY123" fmla="*/ 32703 h 377825"/>
              <a:gd name="connsiteX124" fmla="*/ 1824426 w 2292350"/>
              <a:gd name="connsiteY124" fmla="*/ 32703 h 377825"/>
              <a:gd name="connsiteX125" fmla="*/ 1902327 w 2292350"/>
              <a:gd name="connsiteY125" fmla="*/ 32703 h 377825"/>
              <a:gd name="connsiteX126" fmla="*/ 1902327 w 2292350"/>
              <a:gd name="connsiteY126" fmla="*/ 78422 h 377825"/>
              <a:gd name="connsiteX127" fmla="*/ 1948046 w 2292350"/>
              <a:gd name="connsiteY127" fmla="*/ 78422 h 377825"/>
              <a:gd name="connsiteX128" fmla="*/ 1948046 w 2292350"/>
              <a:gd name="connsiteY128" fmla="*/ 32703 h 377825"/>
              <a:gd name="connsiteX129" fmla="*/ 1902327 w 2292350"/>
              <a:gd name="connsiteY129" fmla="*/ 32703 h 377825"/>
              <a:gd name="connsiteX130" fmla="*/ 1980228 w 2292350"/>
              <a:gd name="connsiteY130" fmla="*/ 32703 h 377825"/>
              <a:gd name="connsiteX131" fmla="*/ 1980228 w 2292350"/>
              <a:gd name="connsiteY131" fmla="*/ 78422 h 377825"/>
              <a:gd name="connsiteX132" fmla="*/ 2025947 w 2292350"/>
              <a:gd name="connsiteY132" fmla="*/ 78422 h 377825"/>
              <a:gd name="connsiteX133" fmla="*/ 2025947 w 2292350"/>
              <a:gd name="connsiteY133" fmla="*/ 32703 h 377825"/>
              <a:gd name="connsiteX134" fmla="*/ 1980228 w 2292350"/>
              <a:gd name="connsiteY134" fmla="*/ 32703 h 377825"/>
              <a:gd name="connsiteX135" fmla="*/ 2058129 w 2292350"/>
              <a:gd name="connsiteY135" fmla="*/ 32703 h 377825"/>
              <a:gd name="connsiteX136" fmla="*/ 2058129 w 2292350"/>
              <a:gd name="connsiteY136" fmla="*/ 78422 h 377825"/>
              <a:gd name="connsiteX137" fmla="*/ 2103848 w 2292350"/>
              <a:gd name="connsiteY137" fmla="*/ 78422 h 377825"/>
              <a:gd name="connsiteX138" fmla="*/ 2103848 w 2292350"/>
              <a:gd name="connsiteY138" fmla="*/ 32703 h 377825"/>
              <a:gd name="connsiteX139" fmla="*/ 2058129 w 2292350"/>
              <a:gd name="connsiteY139" fmla="*/ 32703 h 377825"/>
              <a:gd name="connsiteX140" fmla="*/ 2136030 w 2292350"/>
              <a:gd name="connsiteY140" fmla="*/ 32703 h 377825"/>
              <a:gd name="connsiteX141" fmla="*/ 2136030 w 2292350"/>
              <a:gd name="connsiteY141" fmla="*/ 78422 h 377825"/>
              <a:gd name="connsiteX142" fmla="*/ 2181749 w 2292350"/>
              <a:gd name="connsiteY142" fmla="*/ 78422 h 377825"/>
              <a:gd name="connsiteX143" fmla="*/ 2181749 w 2292350"/>
              <a:gd name="connsiteY143" fmla="*/ 32703 h 377825"/>
              <a:gd name="connsiteX144" fmla="*/ 2136030 w 2292350"/>
              <a:gd name="connsiteY144" fmla="*/ 32703 h 377825"/>
              <a:gd name="connsiteX145" fmla="*/ 2213928 w 2292350"/>
              <a:gd name="connsiteY145" fmla="*/ 32703 h 377825"/>
              <a:gd name="connsiteX146" fmla="*/ 2213928 w 2292350"/>
              <a:gd name="connsiteY146" fmla="*/ 78422 h 377825"/>
              <a:gd name="connsiteX147" fmla="*/ 2259647 w 2292350"/>
              <a:gd name="connsiteY147" fmla="*/ 78422 h 377825"/>
              <a:gd name="connsiteX148" fmla="*/ 2259647 w 2292350"/>
              <a:gd name="connsiteY148" fmla="*/ 32703 h 377825"/>
              <a:gd name="connsiteX149" fmla="*/ 2213928 w 2292350"/>
              <a:gd name="connsiteY149" fmla="*/ 32703 h 377825"/>
              <a:gd name="connsiteX150" fmla="*/ 32703 w 2292350"/>
              <a:gd name="connsiteY150" fmla="*/ 99378 h 377825"/>
              <a:gd name="connsiteX151" fmla="*/ 32703 w 2292350"/>
              <a:gd name="connsiteY151" fmla="*/ 145097 h 377825"/>
              <a:gd name="connsiteX152" fmla="*/ 78422 w 2292350"/>
              <a:gd name="connsiteY152" fmla="*/ 145097 h 377825"/>
              <a:gd name="connsiteX153" fmla="*/ 78422 w 2292350"/>
              <a:gd name="connsiteY153" fmla="*/ 99378 h 377825"/>
              <a:gd name="connsiteX154" fmla="*/ 32703 w 2292350"/>
              <a:gd name="connsiteY154" fmla="*/ 99378 h 377825"/>
              <a:gd name="connsiteX155" fmla="*/ 110604 w 2292350"/>
              <a:gd name="connsiteY155" fmla="*/ 99378 h 377825"/>
              <a:gd name="connsiteX156" fmla="*/ 110604 w 2292350"/>
              <a:gd name="connsiteY156" fmla="*/ 145097 h 377825"/>
              <a:gd name="connsiteX157" fmla="*/ 156323 w 2292350"/>
              <a:gd name="connsiteY157" fmla="*/ 145097 h 377825"/>
              <a:gd name="connsiteX158" fmla="*/ 156323 w 2292350"/>
              <a:gd name="connsiteY158" fmla="*/ 99378 h 377825"/>
              <a:gd name="connsiteX159" fmla="*/ 110604 w 2292350"/>
              <a:gd name="connsiteY159" fmla="*/ 99378 h 377825"/>
              <a:gd name="connsiteX160" fmla="*/ 188505 w 2292350"/>
              <a:gd name="connsiteY160" fmla="*/ 99378 h 377825"/>
              <a:gd name="connsiteX161" fmla="*/ 188505 w 2292350"/>
              <a:gd name="connsiteY161" fmla="*/ 145097 h 377825"/>
              <a:gd name="connsiteX162" fmla="*/ 234224 w 2292350"/>
              <a:gd name="connsiteY162" fmla="*/ 145097 h 377825"/>
              <a:gd name="connsiteX163" fmla="*/ 234224 w 2292350"/>
              <a:gd name="connsiteY163" fmla="*/ 99378 h 377825"/>
              <a:gd name="connsiteX164" fmla="*/ 188505 w 2292350"/>
              <a:gd name="connsiteY164" fmla="*/ 99378 h 377825"/>
              <a:gd name="connsiteX165" fmla="*/ 266406 w 2292350"/>
              <a:gd name="connsiteY165" fmla="*/ 99378 h 377825"/>
              <a:gd name="connsiteX166" fmla="*/ 266406 w 2292350"/>
              <a:gd name="connsiteY166" fmla="*/ 145097 h 377825"/>
              <a:gd name="connsiteX167" fmla="*/ 312125 w 2292350"/>
              <a:gd name="connsiteY167" fmla="*/ 145097 h 377825"/>
              <a:gd name="connsiteX168" fmla="*/ 312125 w 2292350"/>
              <a:gd name="connsiteY168" fmla="*/ 99378 h 377825"/>
              <a:gd name="connsiteX169" fmla="*/ 266406 w 2292350"/>
              <a:gd name="connsiteY169" fmla="*/ 99378 h 377825"/>
              <a:gd name="connsiteX170" fmla="*/ 344307 w 2292350"/>
              <a:gd name="connsiteY170" fmla="*/ 99378 h 377825"/>
              <a:gd name="connsiteX171" fmla="*/ 344307 w 2292350"/>
              <a:gd name="connsiteY171" fmla="*/ 145097 h 377825"/>
              <a:gd name="connsiteX172" fmla="*/ 390026 w 2292350"/>
              <a:gd name="connsiteY172" fmla="*/ 145097 h 377825"/>
              <a:gd name="connsiteX173" fmla="*/ 390026 w 2292350"/>
              <a:gd name="connsiteY173" fmla="*/ 99378 h 377825"/>
              <a:gd name="connsiteX174" fmla="*/ 344307 w 2292350"/>
              <a:gd name="connsiteY174" fmla="*/ 99378 h 377825"/>
              <a:gd name="connsiteX175" fmla="*/ 422208 w 2292350"/>
              <a:gd name="connsiteY175" fmla="*/ 99378 h 377825"/>
              <a:gd name="connsiteX176" fmla="*/ 422208 w 2292350"/>
              <a:gd name="connsiteY176" fmla="*/ 145097 h 377825"/>
              <a:gd name="connsiteX177" fmla="*/ 467927 w 2292350"/>
              <a:gd name="connsiteY177" fmla="*/ 145097 h 377825"/>
              <a:gd name="connsiteX178" fmla="*/ 467927 w 2292350"/>
              <a:gd name="connsiteY178" fmla="*/ 99378 h 377825"/>
              <a:gd name="connsiteX179" fmla="*/ 422208 w 2292350"/>
              <a:gd name="connsiteY179" fmla="*/ 99378 h 377825"/>
              <a:gd name="connsiteX180" fmla="*/ 500109 w 2292350"/>
              <a:gd name="connsiteY180" fmla="*/ 99378 h 377825"/>
              <a:gd name="connsiteX181" fmla="*/ 500109 w 2292350"/>
              <a:gd name="connsiteY181" fmla="*/ 145097 h 377825"/>
              <a:gd name="connsiteX182" fmla="*/ 545828 w 2292350"/>
              <a:gd name="connsiteY182" fmla="*/ 145097 h 377825"/>
              <a:gd name="connsiteX183" fmla="*/ 545828 w 2292350"/>
              <a:gd name="connsiteY183" fmla="*/ 99378 h 377825"/>
              <a:gd name="connsiteX184" fmla="*/ 500109 w 2292350"/>
              <a:gd name="connsiteY184" fmla="*/ 99378 h 377825"/>
              <a:gd name="connsiteX185" fmla="*/ 578010 w 2292350"/>
              <a:gd name="connsiteY185" fmla="*/ 99378 h 377825"/>
              <a:gd name="connsiteX186" fmla="*/ 578010 w 2292350"/>
              <a:gd name="connsiteY186" fmla="*/ 145097 h 377825"/>
              <a:gd name="connsiteX187" fmla="*/ 623729 w 2292350"/>
              <a:gd name="connsiteY187" fmla="*/ 145097 h 377825"/>
              <a:gd name="connsiteX188" fmla="*/ 623729 w 2292350"/>
              <a:gd name="connsiteY188" fmla="*/ 99378 h 377825"/>
              <a:gd name="connsiteX189" fmla="*/ 578010 w 2292350"/>
              <a:gd name="connsiteY189" fmla="*/ 99378 h 377825"/>
              <a:gd name="connsiteX190" fmla="*/ 655911 w 2292350"/>
              <a:gd name="connsiteY190" fmla="*/ 99378 h 377825"/>
              <a:gd name="connsiteX191" fmla="*/ 655911 w 2292350"/>
              <a:gd name="connsiteY191" fmla="*/ 145097 h 377825"/>
              <a:gd name="connsiteX192" fmla="*/ 701630 w 2292350"/>
              <a:gd name="connsiteY192" fmla="*/ 145097 h 377825"/>
              <a:gd name="connsiteX193" fmla="*/ 701630 w 2292350"/>
              <a:gd name="connsiteY193" fmla="*/ 99378 h 377825"/>
              <a:gd name="connsiteX194" fmla="*/ 655911 w 2292350"/>
              <a:gd name="connsiteY194" fmla="*/ 99378 h 377825"/>
              <a:gd name="connsiteX195" fmla="*/ 733812 w 2292350"/>
              <a:gd name="connsiteY195" fmla="*/ 99378 h 377825"/>
              <a:gd name="connsiteX196" fmla="*/ 733812 w 2292350"/>
              <a:gd name="connsiteY196" fmla="*/ 145097 h 377825"/>
              <a:gd name="connsiteX197" fmla="*/ 779531 w 2292350"/>
              <a:gd name="connsiteY197" fmla="*/ 145097 h 377825"/>
              <a:gd name="connsiteX198" fmla="*/ 779531 w 2292350"/>
              <a:gd name="connsiteY198" fmla="*/ 99378 h 377825"/>
              <a:gd name="connsiteX199" fmla="*/ 733812 w 2292350"/>
              <a:gd name="connsiteY199" fmla="*/ 99378 h 377825"/>
              <a:gd name="connsiteX200" fmla="*/ 811713 w 2292350"/>
              <a:gd name="connsiteY200" fmla="*/ 99378 h 377825"/>
              <a:gd name="connsiteX201" fmla="*/ 811713 w 2292350"/>
              <a:gd name="connsiteY201" fmla="*/ 145097 h 377825"/>
              <a:gd name="connsiteX202" fmla="*/ 857432 w 2292350"/>
              <a:gd name="connsiteY202" fmla="*/ 145097 h 377825"/>
              <a:gd name="connsiteX203" fmla="*/ 857432 w 2292350"/>
              <a:gd name="connsiteY203" fmla="*/ 99378 h 377825"/>
              <a:gd name="connsiteX204" fmla="*/ 811713 w 2292350"/>
              <a:gd name="connsiteY204" fmla="*/ 99378 h 377825"/>
              <a:gd name="connsiteX205" fmla="*/ 889614 w 2292350"/>
              <a:gd name="connsiteY205" fmla="*/ 99378 h 377825"/>
              <a:gd name="connsiteX206" fmla="*/ 889614 w 2292350"/>
              <a:gd name="connsiteY206" fmla="*/ 145097 h 377825"/>
              <a:gd name="connsiteX207" fmla="*/ 935333 w 2292350"/>
              <a:gd name="connsiteY207" fmla="*/ 145097 h 377825"/>
              <a:gd name="connsiteX208" fmla="*/ 935333 w 2292350"/>
              <a:gd name="connsiteY208" fmla="*/ 99378 h 377825"/>
              <a:gd name="connsiteX209" fmla="*/ 889614 w 2292350"/>
              <a:gd name="connsiteY209" fmla="*/ 99378 h 377825"/>
              <a:gd name="connsiteX210" fmla="*/ 967515 w 2292350"/>
              <a:gd name="connsiteY210" fmla="*/ 99378 h 377825"/>
              <a:gd name="connsiteX211" fmla="*/ 967515 w 2292350"/>
              <a:gd name="connsiteY211" fmla="*/ 145097 h 377825"/>
              <a:gd name="connsiteX212" fmla="*/ 1013234 w 2292350"/>
              <a:gd name="connsiteY212" fmla="*/ 145097 h 377825"/>
              <a:gd name="connsiteX213" fmla="*/ 1013234 w 2292350"/>
              <a:gd name="connsiteY213" fmla="*/ 99378 h 377825"/>
              <a:gd name="connsiteX214" fmla="*/ 967515 w 2292350"/>
              <a:gd name="connsiteY214" fmla="*/ 99378 h 377825"/>
              <a:gd name="connsiteX215" fmla="*/ 1045416 w 2292350"/>
              <a:gd name="connsiteY215" fmla="*/ 99378 h 377825"/>
              <a:gd name="connsiteX216" fmla="*/ 1045416 w 2292350"/>
              <a:gd name="connsiteY216" fmla="*/ 145097 h 377825"/>
              <a:gd name="connsiteX217" fmla="*/ 1091135 w 2292350"/>
              <a:gd name="connsiteY217" fmla="*/ 145097 h 377825"/>
              <a:gd name="connsiteX218" fmla="*/ 1091135 w 2292350"/>
              <a:gd name="connsiteY218" fmla="*/ 99378 h 377825"/>
              <a:gd name="connsiteX219" fmla="*/ 1045416 w 2292350"/>
              <a:gd name="connsiteY219" fmla="*/ 99378 h 377825"/>
              <a:gd name="connsiteX220" fmla="*/ 1123317 w 2292350"/>
              <a:gd name="connsiteY220" fmla="*/ 99378 h 377825"/>
              <a:gd name="connsiteX221" fmla="*/ 1123317 w 2292350"/>
              <a:gd name="connsiteY221" fmla="*/ 145097 h 377825"/>
              <a:gd name="connsiteX222" fmla="*/ 1169036 w 2292350"/>
              <a:gd name="connsiteY222" fmla="*/ 145097 h 377825"/>
              <a:gd name="connsiteX223" fmla="*/ 1169036 w 2292350"/>
              <a:gd name="connsiteY223" fmla="*/ 99378 h 377825"/>
              <a:gd name="connsiteX224" fmla="*/ 1123317 w 2292350"/>
              <a:gd name="connsiteY224" fmla="*/ 99378 h 377825"/>
              <a:gd name="connsiteX225" fmla="*/ 1201218 w 2292350"/>
              <a:gd name="connsiteY225" fmla="*/ 99378 h 377825"/>
              <a:gd name="connsiteX226" fmla="*/ 1201218 w 2292350"/>
              <a:gd name="connsiteY226" fmla="*/ 145097 h 377825"/>
              <a:gd name="connsiteX227" fmla="*/ 1246937 w 2292350"/>
              <a:gd name="connsiteY227" fmla="*/ 145097 h 377825"/>
              <a:gd name="connsiteX228" fmla="*/ 1246937 w 2292350"/>
              <a:gd name="connsiteY228" fmla="*/ 99378 h 377825"/>
              <a:gd name="connsiteX229" fmla="*/ 1201218 w 2292350"/>
              <a:gd name="connsiteY229" fmla="*/ 99378 h 377825"/>
              <a:gd name="connsiteX230" fmla="*/ 1279119 w 2292350"/>
              <a:gd name="connsiteY230" fmla="*/ 99378 h 377825"/>
              <a:gd name="connsiteX231" fmla="*/ 1279119 w 2292350"/>
              <a:gd name="connsiteY231" fmla="*/ 145097 h 377825"/>
              <a:gd name="connsiteX232" fmla="*/ 1324838 w 2292350"/>
              <a:gd name="connsiteY232" fmla="*/ 145097 h 377825"/>
              <a:gd name="connsiteX233" fmla="*/ 1324838 w 2292350"/>
              <a:gd name="connsiteY233" fmla="*/ 99378 h 377825"/>
              <a:gd name="connsiteX234" fmla="*/ 1279119 w 2292350"/>
              <a:gd name="connsiteY234" fmla="*/ 99378 h 377825"/>
              <a:gd name="connsiteX235" fmla="*/ 1357020 w 2292350"/>
              <a:gd name="connsiteY235" fmla="*/ 99378 h 377825"/>
              <a:gd name="connsiteX236" fmla="*/ 1357020 w 2292350"/>
              <a:gd name="connsiteY236" fmla="*/ 145097 h 377825"/>
              <a:gd name="connsiteX237" fmla="*/ 1402739 w 2292350"/>
              <a:gd name="connsiteY237" fmla="*/ 145097 h 377825"/>
              <a:gd name="connsiteX238" fmla="*/ 1402739 w 2292350"/>
              <a:gd name="connsiteY238" fmla="*/ 99378 h 377825"/>
              <a:gd name="connsiteX239" fmla="*/ 1357020 w 2292350"/>
              <a:gd name="connsiteY239" fmla="*/ 99378 h 377825"/>
              <a:gd name="connsiteX240" fmla="*/ 1434921 w 2292350"/>
              <a:gd name="connsiteY240" fmla="*/ 99378 h 377825"/>
              <a:gd name="connsiteX241" fmla="*/ 1434921 w 2292350"/>
              <a:gd name="connsiteY241" fmla="*/ 145097 h 377825"/>
              <a:gd name="connsiteX242" fmla="*/ 1480640 w 2292350"/>
              <a:gd name="connsiteY242" fmla="*/ 145097 h 377825"/>
              <a:gd name="connsiteX243" fmla="*/ 1480640 w 2292350"/>
              <a:gd name="connsiteY243" fmla="*/ 99378 h 377825"/>
              <a:gd name="connsiteX244" fmla="*/ 1434921 w 2292350"/>
              <a:gd name="connsiteY244" fmla="*/ 99378 h 377825"/>
              <a:gd name="connsiteX245" fmla="*/ 1512822 w 2292350"/>
              <a:gd name="connsiteY245" fmla="*/ 99378 h 377825"/>
              <a:gd name="connsiteX246" fmla="*/ 1512822 w 2292350"/>
              <a:gd name="connsiteY246" fmla="*/ 145097 h 377825"/>
              <a:gd name="connsiteX247" fmla="*/ 1558541 w 2292350"/>
              <a:gd name="connsiteY247" fmla="*/ 145097 h 377825"/>
              <a:gd name="connsiteX248" fmla="*/ 1558541 w 2292350"/>
              <a:gd name="connsiteY248" fmla="*/ 99378 h 377825"/>
              <a:gd name="connsiteX249" fmla="*/ 1512822 w 2292350"/>
              <a:gd name="connsiteY249" fmla="*/ 99378 h 377825"/>
              <a:gd name="connsiteX250" fmla="*/ 1590723 w 2292350"/>
              <a:gd name="connsiteY250" fmla="*/ 99378 h 377825"/>
              <a:gd name="connsiteX251" fmla="*/ 1590723 w 2292350"/>
              <a:gd name="connsiteY251" fmla="*/ 145097 h 377825"/>
              <a:gd name="connsiteX252" fmla="*/ 1636442 w 2292350"/>
              <a:gd name="connsiteY252" fmla="*/ 145097 h 377825"/>
              <a:gd name="connsiteX253" fmla="*/ 1636442 w 2292350"/>
              <a:gd name="connsiteY253" fmla="*/ 99378 h 377825"/>
              <a:gd name="connsiteX254" fmla="*/ 1590723 w 2292350"/>
              <a:gd name="connsiteY254" fmla="*/ 99378 h 377825"/>
              <a:gd name="connsiteX255" fmla="*/ 1668624 w 2292350"/>
              <a:gd name="connsiteY255" fmla="*/ 99378 h 377825"/>
              <a:gd name="connsiteX256" fmla="*/ 1668624 w 2292350"/>
              <a:gd name="connsiteY256" fmla="*/ 145097 h 377825"/>
              <a:gd name="connsiteX257" fmla="*/ 1714343 w 2292350"/>
              <a:gd name="connsiteY257" fmla="*/ 145097 h 377825"/>
              <a:gd name="connsiteX258" fmla="*/ 1714343 w 2292350"/>
              <a:gd name="connsiteY258" fmla="*/ 99378 h 377825"/>
              <a:gd name="connsiteX259" fmla="*/ 1668624 w 2292350"/>
              <a:gd name="connsiteY259" fmla="*/ 99378 h 377825"/>
              <a:gd name="connsiteX260" fmla="*/ 1746525 w 2292350"/>
              <a:gd name="connsiteY260" fmla="*/ 99378 h 377825"/>
              <a:gd name="connsiteX261" fmla="*/ 1746525 w 2292350"/>
              <a:gd name="connsiteY261" fmla="*/ 145097 h 377825"/>
              <a:gd name="connsiteX262" fmla="*/ 1792244 w 2292350"/>
              <a:gd name="connsiteY262" fmla="*/ 145097 h 377825"/>
              <a:gd name="connsiteX263" fmla="*/ 1792244 w 2292350"/>
              <a:gd name="connsiteY263" fmla="*/ 99378 h 377825"/>
              <a:gd name="connsiteX264" fmla="*/ 1746525 w 2292350"/>
              <a:gd name="connsiteY264" fmla="*/ 99378 h 377825"/>
              <a:gd name="connsiteX265" fmla="*/ 1824426 w 2292350"/>
              <a:gd name="connsiteY265" fmla="*/ 99378 h 377825"/>
              <a:gd name="connsiteX266" fmla="*/ 1824426 w 2292350"/>
              <a:gd name="connsiteY266" fmla="*/ 145097 h 377825"/>
              <a:gd name="connsiteX267" fmla="*/ 1870145 w 2292350"/>
              <a:gd name="connsiteY267" fmla="*/ 145097 h 377825"/>
              <a:gd name="connsiteX268" fmla="*/ 1870145 w 2292350"/>
              <a:gd name="connsiteY268" fmla="*/ 99378 h 377825"/>
              <a:gd name="connsiteX269" fmla="*/ 1824426 w 2292350"/>
              <a:gd name="connsiteY269" fmla="*/ 99378 h 377825"/>
              <a:gd name="connsiteX270" fmla="*/ 1902327 w 2292350"/>
              <a:gd name="connsiteY270" fmla="*/ 99378 h 377825"/>
              <a:gd name="connsiteX271" fmla="*/ 1902327 w 2292350"/>
              <a:gd name="connsiteY271" fmla="*/ 145097 h 377825"/>
              <a:gd name="connsiteX272" fmla="*/ 1948046 w 2292350"/>
              <a:gd name="connsiteY272" fmla="*/ 145097 h 377825"/>
              <a:gd name="connsiteX273" fmla="*/ 1948046 w 2292350"/>
              <a:gd name="connsiteY273" fmla="*/ 99378 h 377825"/>
              <a:gd name="connsiteX274" fmla="*/ 1902327 w 2292350"/>
              <a:gd name="connsiteY274" fmla="*/ 99378 h 377825"/>
              <a:gd name="connsiteX275" fmla="*/ 1980228 w 2292350"/>
              <a:gd name="connsiteY275" fmla="*/ 99378 h 377825"/>
              <a:gd name="connsiteX276" fmla="*/ 1980228 w 2292350"/>
              <a:gd name="connsiteY276" fmla="*/ 145097 h 377825"/>
              <a:gd name="connsiteX277" fmla="*/ 2025947 w 2292350"/>
              <a:gd name="connsiteY277" fmla="*/ 145097 h 377825"/>
              <a:gd name="connsiteX278" fmla="*/ 2025947 w 2292350"/>
              <a:gd name="connsiteY278" fmla="*/ 99378 h 377825"/>
              <a:gd name="connsiteX279" fmla="*/ 1980228 w 2292350"/>
              <a:gd name="connsiteY279" fmla="*/ 99378 h 377825"/>
              <a:gd name="connsiteX280" fmla="*/ 2058129 w 2292350"/>
              <a:gd name="connsiteY280" fmla="*/ 99378 h 377825"/>
              <a:gd name="connsiteX281" fmla="*/ 2058129 w 2292350"/>
              <a:gd name="connsiteY281" fmla="*/ 145097 h 377825"/>
              <a:gd name="connsiteX282" fmla="*/ 2103848 w 2292350"/>
              <a:gd name="connsiteY282" fmla="*/ 145097 h 377825"/>
              <a:gd name="connsiteX283" fmla="*/ 2103848 w 2292350"/>
              <a:gd name="connsiteY283" fmla="*/ 99378 h 377825"/>
              <a:gd name="connsiteX284" fmla="*/ 2058129 w 2292350"/>
              <a:gd name="connsiteY284" fmla="*/ 99378 h 377825"/>
              <a:gd name="connsiteX285" fmla="*/ 2136030 w 2292350"/>
              <a:gd name="connsiteY285" fmla="*/ 99378 h 377825"/>
              <a:gd name="connsiteX286" fmla="*/ 2136030 w 2292350"/>
              <a:gd name="connsiteY286" fmla="*/ 145097 h 377825"/>
              <a:gd name="connsiteX287" fmla="*/ 2181749 w 2292350"/>
              <a:gd name="connsiteY287" fmla="*/ 145097 h 377825"/>
              <a:gd name="connsiteX288" fmla="*/ 2181749 w 2292350"/>
              <a:gd name="connsiteY288" fmla="*/ 99378 h 377825"/>
              <a:gd name="connsiteX289" fmla="*/ 2136030 w 2292350"/>
              <a:gd name="connsiteY289" fmla="*/ 99378 h 377825"/>
              <a:gd name="connsiteX290" fmla="*/ 2213928 w 2292350"/>
              <a:gd name="connsiteY290" fmla="*/ 99378 h 377825"/>
              <a:gd name="connsiteX291" fmla="*/ 2213928 w 2292350"/>
              <a:gd name="connsiteY291" fmla="*/ 145097 h 377825"/>
              <a:gd name="connsiteX292" fmla="*/ 2259647 w 2292350"/>
              <a:gd name="connsiteY292" fmla="*/ 145097 h 377825"/>
              <a:gd name="connsiteX293" fmla="*/ 2259647 w 2292350"/>
              <a:gd name="connsiteY293" fmla="*/ 99378 h 377825"/>
              <a:gd name="connsiteX294" fmla="*/ 2213928 w 2292350"/>
              <a:gd name="connsiteY294" fmla="*/ 99378 h 377825"/>
              <a:gd name="connsiteX295" fmla="*/ 32703 w 2292350"/>
              <a:gd name="connsiteY295" fmla="*/ 166053 h 377825"/>
              <a:gd name="connsiteX296" fmla="*/ 32703 w 2292350"/>
              <a:gd name="connsiteY296" fmla="*/ 211772 h 377825"/>
              <a:gd name="connsiteX297" fmla="*/ 78422 w 2292350"/>
              <a:gd name="connsiteY297" fmla="*/ 211772 h 377825"/>
              <a:gd name="connsiteX298" fmla="*/ 78422 w 2292350"/>
              <a:gd name="connsiteY298" fmla="*/ 166053 h 377825"/>
              <a:gd name="connsiteX299" fmla="*/ 32703 w 2292350"/>
              <a:gd name="connsiteY299" fmla="*/ 166053 h 377825"/>
              <a:gd name="connsiteX300" fmla="*/ 110604 w 2292350"/>
              <a:gd name="connsiteY300" fmla="*/ 166053 h 377825"/>
              <a:gd name="connsiteX301" fmla="*/ 110604 w 2292350"/>
              <a:gd name="connsiteY301" fmla="*/ 211772 h 377825"/>
              <a:gd name="connsiteX302" fmla="*/ 156323 w 2292350"/>
              <a:gd name="connsiteY302" fmla="*/ 211772 h 377825"/>
              <a:gd name="connsiteX303" fmla="*/ 156323 w 2292350"/>
              <a:gd name="connsiteY303" fmla="*/ 166053 h 377825"/>
              <a:gd name="connsiteX304" fmla="*/ 110604 w 2292350"/>
              <a:gd name="connsiteY304" fmla="*/ 166053 h 377825"/>
              <a:gd name="connsiteX305" fmla="*/ 188505 w 2292350"/>
              <a:gd name="connsiteY305" fmla="*/ 166053 h 377825"/>
              <a:gd name="connsiteX306" fmla="*/ 188505 w 2292350"/>
              <a:gd name="connsiteY306" fmla="*/ 211772 h 377825"/>
              <a:gd name="connsiteX307" fmla="*/ 234224 w 2292350"/>
              <a:gd name="connsiteY307" fmla="*/ 211772 h 377825"/>
              <a:gd name="connsiteX308" fmla="*/ 234224 w 2292350"/>
              <a:gd name="connsiteY308" fmla="*/ 166053 h 377825"/>
              <a:gd name="connsiteX309" fmla="*/ 188505 w 2292350"/>
              <a:gd name="connsiteY309" fmla="*/ 166053 h 377825"/>
              <a:gd name="connsiteX310" fmla="*/ 266406 w 2292350"/>
              <a:gd name="connsiteY310" fmla="*/ 166053 h 377825"/>
              <a:gd name="connsiteX311" fmla="*/ 266406 w 2292350"/>
              <a:gd name="connsiteY311" fmla="*/ 211772 h 377825"/>
              <a:gd name="connsiteX312" fmla="*/ 312125 w 2292350"/>
              <a:gd name="connsiteY312" fmla="*/ 211772 h 377825"/>
              <a:gd name="connsiteX313" fmla="*/ 312125 w 2292350"/>
              <a:gd name="connsiteY313" fmla="*/ 166053 h 377825"/>
              <a:gd name="connsiteX314" fmla="*/ 266406 w 2292350"/>
              <a:gd name="connsiteY314" fmla="*/ 166053 h 377825"/>
              <a:gd name="connsiteX315" fmla="*/ 344307 w 2292350"/>
              <a:gd name="connsiteY315" fmla="*/ 166053 h 377825"/>
              <a:gd name="connsiteX316" fmla="*/ 344307 w 2292350"/>
              <a:gd name="connsiteY316" fmla="*/ 211772 h 377825"/>
              <a:gd name="connsiteX317" fmla="*/ 390026 w 2292350"/>
              <a:gd name="connsiteY317" fmla="*/ 211772 h 377825"/>
              <a:gd name="connsiteX318" fmla="*/ 390026 w 2292350"/>
              <a:gd name="connsiteY318" fmla="*/ 166053 h 377825"/>
              <a:gd name="connsiteX319" fmla="*/ 344307 w 2292350"/>
              <a:gd name="connsiteY319" fmla="*/ 166053 h 377825"/>
              <a:gd name="connsiteX320" fmla="*/ 422208 w 2292350"/>
              <a:gd name="connsiteY320" fmla="*/ 166053 h 377825"/>
              <a:gd name="connsiteX321" fmla="*/ 422208 w 2292350"/>
              <a:gd name="connsiteY321" fmla="*/ 211772 h 377825"/>
              <a:gd name="connsiteX322" fmla="*/ 467927 w 2292350"/>
              <a:gd name="connsiteY322" fmla="*/ 211772 h 377825"/>
              <a:gd name="connsiteX323" fmla="*/ 467927 w 2292350"/>
              <a:gd name="connsiteY323" fmla="*/ 166053 h 377825"/>
              <a:gd name="connsiteX324" fmla="*/ 422208 w 2292350"/>
              <a:gd name="connsiteY324" fmla="*/ 166053 h 377825"/>
              <a:gd name="connsiteX325" fmla="*/ 500109 w 2292350"/>
              <a:gd name="connsiteY325" fmla="*/ 166053 h 377825"/>
              <a:gd name="connsiteX326" fmla="*/ 500109 w 2292350"/>
              <a:gd name="connsiteY326" fmla="*/ 211772 h 377825"/>
              <a:gd name="connsiteX327" fmla="*/ 545828 w 2292350"/>
              <a:gd name="connsiteY327" fmla="*/ 211772 h 377825"/>
              <a:gd name="connsiteX328" fmla="*/ 545828 w 2292350"/>
              <a:gd name="connsiteY328" fmla="*/ 166053 h 377825"/>
              <a:gd name="connsiteX329" fmla="*/ 500109 w 2292350"/>
              <a:gd name="connsiteY329" fmla="*/ 166053 h 377825"/>
              <a:gd name="connsiteX330" fmla="*/ 578010 w 2292350"/>
              <a:gd name="connsiteY330" fmla="*/ 166053 h 377825"/>
              <a:gd name="connsiteX331" fmla="*/ 578010 w 2292350"/>
              <a:gd name="connsiteY331" fmla="*/ 211772 h 377825"/>
              <a:gd name="connsiteX332" fmla="*/ 623729 w 2292350"/>
              <a:gd name="connsiteY332" fmla="*/ 211772 h 377825"/>
              <a:gd name="connsiteX333" fmla="*/ 623729 w 2292350"/>
              <a:gd name="connsiteY333" fmla="*/ 166053 h 377825"/>
              <a:gd name="connsiteX334" fmla="*/ 578010 w 2292350"/>
              <a:gd name="connsiteY334" fmla="*/ 166053 h 377825"/>
              <a:gd name="connsiteX335" fmla="*/ 655911 w 2292350"/>
              <a:gd name="connsiteY335" fmla="*/ 166053 h 377825"/>
              <a:gd name="connsiteX336" fmla="*/ 655911 w 2292350"/>
              <a:gd name="connsiteY336" fmla="*/ 211772 h 377825"/>
              <a:gd name="connsiteX337" fmla="*/ 701630 w 2292350"/>
              <a:gd name="connsiteY337" fmla="*/ 211772 h 377825"/>
              <a:gd name="connsiteX338" fmla="*/ 701630 w 2292350"/>
              <a:gd name="connsiteY338" fmla="*/ 166053 h 377825"/>
              <a:gd name="connsiteX339" fmla="*/ 655911 w 2292350"/>
              <a:gd name="connsiteY339" fmla="*/ 166053 h 377825"/>
              <a:gd name="connsiteX340" fmla="*/ 733812 w 2292350"/>
              <a:gd name="connsiteY340" fmla="*/ 166053 h 377825"/>
              <a:gd name="connsiteX341" fmla="*/ 733812 w 2292350"/>
              <a:gd name="connsiteY341" fmla="*/ 211772 h 377825"/>
              <a:gd name="connsiteX342" fmla="*/ 779531 w 2292350"/>
              <a:gd name="connsiteY342" fmla="*/ 211772 h 377825"/>
              <a:gd name="connsiteX343" fmla="*/ 779531 w 2292350"/>
              <a:gd name="connsiteY343" fmla="*/ 166053 h 377825"/>
              <a:gd name="connsiteX344" fmla="*/ 733812 w 2292350"/>
              <a:gd name="connsiteY344" fmla="*/ 166053 h 377825"/>
              <a:gd name="connsiteX345" fmla="*/ 811713 w 2292350"/>
              <a:gd name="connsiteY345" fmla="*/ 166053 h 377825"/>
              <a:gd name="connsiteX346" fmla="*/ 811713 w 2292350"/>
              <a:gd name="connsiteY346" fmla="*/ 211772 h 377825"/>
              <a:gd name="connsiteX347" fmla="*/ 857432 w 2292350"/>
              <a:gd name="connsiteY347" fmla="*/ 211772 h 377825"/>
              <a:gd name="connsiteX348" fmla="*/ 857432 w 2292350"/>
              <a:gd name="connsiteY348" fmla="*/ 166053 h 377825"/>
              <a:gd name="connsiteX349" fmla="*/ 811713 w 2292350"/>
              <a:gd name="connsiteY349" fmla="*/ 166053 h 377825"/>
              <a:gd name="connsiteX350" fmla="*/ 889614 w 2292350"/>
              <a:gd name="connsiteY350" fmla="*/ 166053 h 377825"/>
              <a:gd name="connsiteX351" fmla="*/ 889614 w 2292350"/>
              <a:gd name="connsiteY351" fmla="*/ 211772 h 377825"/>
              <a:gd name="connsiteX352" fmla="*/ 935333 w 2292350"/>
              <a:gd name="connsiteY352" fmla="*/ 211772 h 377825"/>
              <a:gd name="connsiteX353" fmla="*/ 935333 w 2292350"/>
              <a:gd name="connsiteY353" fmla="*/ 166053 h 377825"/>
              <a:gd name="connsiteX354" fmla="*/ 889614 w 2292350"/>
              <a:gd name="connsiteY354" fmla="*/ 166053 h 377825"/>
              <a:gd name="connsiteX355" fmla="*/ 967515 w 2292350"/>
              <a:gd name="connsiteY355" fmla="*/ 166053 h 377825"/>
              <a:gd name="connsiteX356" fmla="*/ 967515 w 2292350"/>
              <a:gd name="connsiteY356" fmla="*/ 211772 h 377825"/>
              <a:gd name="connsiteX357" fmla="*/ 1013234 w 2292350"/>
              <a:gd name="connsiteY357" fmla="*/ 211772 h 377825"/>
              <a:gd name="connsiteX358" fmla="*/ 1013234 w 2292350"/>
              <a:gd name="connsiteY358" fmla="*/ 166053 h 377825"/>
              <a:gd name="connsiteX359" fmla="*/ 967515 w 2292350"/>
              <a:gd name="connsiteY359" fmla="*/ 166053 h 377825"/>
              <a:gd name="connsiteX360" fmla="*/ 1045416 w 2292350"/>
              <a:gd name="connsiteY360" fmla="*/ 166053 h 377825"/>
              <a:gd name="connsiteX361" fmla="*/ 1045416 w 2292350"/>
              <a:gd name="connsiteY361" fmla="*/ 211772 h 377825"/>
              <a:gd name="connsiteX362" fmla="*/ 1091135 w 2292350"/>
              <a:gd name="connsiteY362" fmla="*/ 211772 h 377825"/>
              <a:gd name="connsiteX363" fmla="*/ 1091135 w 2292350"/>
              <a:gd name="connsiteY363" fmla="*/ 166053 h 377825"/>
              <a:gd name="connsiteX364" fmla="*/ 1045416 w 2292350"/>
              <a:gd name="connsiteY364" fmla="*/ 166053 h 377825"/>
              <a:gd name="connsiteX365" fmla="*/ 1123317 w 2292350"/>
              <a:gd name="connsiteY365" fmla="*/ 166053 h 377825"/>
              <a:gd name="connsiteX366" fmla="*/ 1123317 w 2292350"/>
              <a:gd name="connsiteY366" fmla="*/ 211772 h 377825"/>
              <a:gd name="connsiteX367" fmla="*/ 1169036 w 2292350"/>
              <a:gd name="connsiteY367" fmla="*/ 211772 h 377825"/>
              <a:gd name="connsiteX368" fmla="*/ 1169036 w 2292350"/>
              <a:gd name="connsiteY368" fmla="*/ 166053 h 377825"/>
              <a:gd name="connsiteX369" fmla="*/ 1123317 w 2292350"/>
              <a:gd name="connsiteY369" fmla="*/ 166053 h 377825"/>
              <a:gd name="connsiteX370" fmla="*/ 1201218 w 2292350"/>
              <a:gd name="connsiteY370" fmla="*/ 166053 h 377825"/>
              <a:gd name="connsiteX371" fmla="*/ 1201218 w 2292350"/>
              <a:gd name="connsiteY371" fmla="*/ 211772 h 377825"/>
              <a:gd name="connsiteX372" fmla="*/ 1246937 w 2292350"/>
              <a:gd name="connsiteY372" fmla="*/ 211772 h 377825"/>
              <a:gd name="connsiteX373" fmla="*/ 1246937 w 2292350"/>
              <a:gd name="connsiteY373" fmla="*/ 166053 h 377825"/>
              <a:gd name="connsiteX374" fmla="*/ 1201218 w 2292350"/>
              <a:gd name="connsiteY374" fmla="*/ 166053 h 377825"/>
              <a:gd name="connsiteX375" fmla="*/ 1279119 w 2292350"/>
              <a:gd name="connsiteY375" fmla="*/ 166053 h 377825"/>
              <a:gd name="connsiteX376" fmla="*/ 1279119 w 2292350"/>
              <a:gd name="connsiteY376" fmla="*/ 211772 h 377825"/>
              <a:gd name="connsiteX377" fmla="*/ 1324838 w 2292350"/>
              <a:gd name="connsiteY377" fmla="*/ 211772 h 377825"/>
              <a:gd name="connsiteX378" fmla="*/ 1324838 w 2292350"/>
              <a:gd name="connsiteY378" fmla="*/ 166053 h 377825"/>
              <a:gd name="connsiteX379" fmla="*/ 1279119 w 2292350"/>
              <a:gd name="connsiteY379" fmla="*/ 166053 h 377825"/>
              <a:gd name="connsiteX380" fmla="*/ 1357020 w 2292350"/>
              <a:gd name="connsiteY380" fmla="*/ 166053 h 377825"/>
              <a:gd name="connsiteX381" fmla="*/ 1357020 w 2292350"/>
              <a:gd name="connsiteY381" fmla="*/ 211772 h 377825"/>
              <a:gd name="connsiteX382" fmla="*/ 1402739 w 2292350"/>
              <a:gd name="connsiteY382" fmla="*/ 211772 h 377825"/>
              <a:gd name="connsiteX383" fmla="*/ 1402739 w 2292350"/>
              <a:gd name="connsiteY383" fmla="*/ 166053 h 377825"/>
              <a:gd name="connsiteX384" fmla="*/ 1357020 w 2292350"/>
              <a:gd name="connsiteY384" fmla="*/ 166053 h 377825"/>
              <a:gd name="connsiteX385" fmla="*/ 1434921 w 2292350"/>
              <a:gd name="connsiteY385" fmla="*/ 166053 h 377825"/>
              <a:gd name="connsiteX386" fmla="*/ 1434921 w 2292350"/>
              <a:gd name="connsiteY386" fmla="*/ 211772 h 377825"/>
              <a:gd name="connsiteX387" fmla="*/ 1480640 w 2292350"/>
              <a:gd name="connsiteY387" fmla="*/ 211772 h 377825"/>
              <a:gd name="connsiteX388" fmla="*/ 1480640 w 2292350"/>
              <a:gd name="connsiteY388" fmla="*/ 166053 h 377825"/>
              <a:gd name="connsiteX389" fmla="*/ 1434921 w 2292350"/>
              <a:gd name="connsiteY389" fmla="*/ 166053 h 377825"/>
              <a:gd name="connsiteX390" fmla="*/ 1512822 w 2292350"/>
              <a:gd name="connsiteY390" fmla="*/ 166053 h 377825"/>
              <a:gd name="connsiteX391" fmla="*/ 1512822 w 2292350"/>
              <a:gd name="connsiteY391" fmla="*/ 211772 h 377825"/>
              <a:gd name="connsiteX392" fmla="*/ 1558541 w 2292350"/>
              <a:gd name="connsiteY392" fmla="*/ 211772 h 377825"/>
              <a:gd name="connsiteX393" fmla="*/ 1558541 w 2292350"/>
              <a:gd name="connsiteY393" fmla="*/ 166053 h 377825"/>
              <a:gd name="connsiteX394" fmla="*/ 1512822 w 2292350"/>
              <a:gd name="connsiteY394" fmla="*/ 166053 h 377825"/>
              <a:gd name="connsiteX395" fmla="*/ 1590723 w 2292350"/>
              <a:gd name="connsiteY395" fmla="*/ 166053 h 377825"/>
              <a:gd name="connsiteX396" fmla="*/ 1590723 w 2292350"/>
              <a:gd name="connsiteY396" fmla="*/ 211772 h 377825"/>
              <a:gd name="connsiteX397" fmla="*/ 1636442 w 2292350"/>
              <a:gd name="connsiteY397" fmla="*/ 211772 h 377825"/>
              <a:gd name="connsiteX398" fmla="*/ 1636442 w 2292350"/>
              <a:gd name="connsiteY398" fmla="*/ 166053 h 377825"/>
              <a:gd name="connsiteX399" fmla="*/ 1590723 w 2292350"/>
              <a:gd name="connsiteY399" fmla="*/ 166053 h 377825"/>
              <a:gd name="connsiteX400" fmla="*/ 1668624 w 2292350"/>
              <a:gd name="connsiteY400" fmla="*/ 166053 h 377825"/>
              <a:gd name="connsiteX401" fmla="*/ 1668624 w 2292350"/>
              <a:gd name="connsiteY401" fmla="*/ 211772 h 377825"/>
              <a:gd name="connsiteX402" fmla="*/ 1714343 w 2292350"/>
              <a:gd name="connsiteY402" fmla="*/ 211772 h 377825"/>
              <a:gd name="connsiteX403" fmla="*/ 1714343 w 2292350"/>
              <a:gd name="connsiteY403" fmla="*/ 166053 h 377825"/>
              <a:gd name="connsiteX404" fmla="*/ 1668624 w 2292350"/>
              <a:gd name="connsiteY404" fmla="*/ 166053 h 377825"/>
              <a:gd name="connsiteX405" fmla="*/ 1746525 w 2292350"/>
              <a:gd name="connsiteY405" fmla="*/ 166053 h 377825"/>
              <a:gd name="connsiteX406" fmla="*/ 1746525 w 2292350"/>
              <a:gd name="connsiteY406" fmla="*/ 211772 h 377825"/>
              <a:gd name="connsiteX407" fmla="*/ 1792244 w 2292350"/>
              <a:gd name="connsiteY407" fmla="*/ 211772 h 377825"/>
              <a:gd name="connsiteX408" fmla="*/ 1792244 w 2292350"/>
              <a:gd name="connsiteY408" fmla="*/ 166053 h 377825"/>
              <a:gd name="connsiteX409" fmla="*/ 1746525 w 2292350"/>
              <a:gd name="connsiteY409" fmla="*/ 166053 h 377825"/>
              <a:gd name="connsiteX410" fmla="*/ 1824426 w 2292350"/>
              <a:gd name="connsiteY410" fmla="*/ 166053 h 377825"/>
              <a:gd name="connsiteX411" fmla="*/ 1824426 w 2292350"/>
              <a:gd name="connsiteY411" fmla="*/ 211772 h 377825"/>
              <a:gd name="connsiteX412" fmla="*/ 1870145 w 2292350"/>
              <a:gd name="connsiteY412" fmla="*/ 211772 h 377825"/>
              <a:gd name="connsiteX413" fmla="*/ 1870145 w 2292350"/>
              <a:gd name="connsiteY413" fmla="*/ 166053 h 377825"/>
              <a:gd name="connsiteX414" fmla="*/ 1824426 w 2292350"/>
              <a:gd name="connsiteY414" fmla="*/ 166053 h 377825"/>
              <a:gd name="connsiteX415" fmla="*/ 1902327 w 2292350"/>
              <a:gd name="connsiteY415" fmla="*/ 166053 h 377825"/>
              <a:gd name="connsiteX416" fmla="*/ 1902327 w 2292350"/>
              <a:gd name="connsiteY416" fmla="*/ 211772 h 377825"/>
              <a:gd name="connsiteX417" fmla="*/ 1948046 w 2292350"/>
              <a:gd name="connsiteY417" fmla="*/ 211772 h 377825"/>
              <a:gd name="connsiteX418" fmla="*/ 1948046 w 2292350"/>
              <a:gd name="connsiteY418" fmla="*/ 166053 h 377825"/>
              <a:gd name="connsiteX419" fmla="*/ 1902327 w 2292350"/>
              <a:gd name="connsiteY419" fmla="*/ 166053 h 377825"/>
              <a:gd name="connsiteX420" fmla="*/ 1980228 w 2292350"/>
              <a:gd name="connsiteY420" fmla="*/ 166053 h 377825"/>
              <a:gd name="connsiteX421" fmla="*/ 1980228 w 2292350"/>
              <a:gd name="connsiteY421" fmla="*/ 211772 h 377825"/>
              <a:gd name="connsiteX422" fmla="*/ 2025947 w 2292350"/>
              <a:gd name="connsiteY422" fmla="*/ 211772 h 377825"/>
              <a:gd name="connsiteX423" fmla="*/ 2025947 w 2292350"/>
              <a:gd name="connsiteY423" fmla="*/ 166053 h 377825"/>
              <a:gd name="connsiteX424" fmla="*/ 1980228 w 2292350"/>
              <a:gd name="connsiteY424" fmla="*/ 166053 h 377825"/>
              <a:gd name="connsiteX425" fmla="*/ 2058129 w 2292350"/>
              <a:gd name="connsiteY425" fmla="*/ 166053 h 377825"/>
              <a:gd name="connsiteX426" fmla="*/ 2058129 w 2292350"/>
              <a:gd name="connsiteY426" fmla="*/ 211772 h 377825"/>
              <a:gd name="connsiteX427" fmla="*/ 2103848 w 2292350"/>
              <a:gd name="connsiteY427" fmla="*/ 211772 h 377825"/>
              <a:gd name="connsiteX428" fmla="*/ 2103848 w 2292350"/>
              <a:gd name="connsiteY428" fmla="*/ 166053 h 377825"/>
              <a:gd name="connsiteX429" fmla="*/ 2058129 w 2292350"/>
              <a:gd name="connsiteY429" fmla="*/ 166053 h 377825"/>
              <a:gd name="connsiteX430" fmla="*/ 2136030 w 2292350"/>
              <a:gd name="connsiteY430" fmla="*/ 166053 h 377825"/>
              <a:gd name="connsiteX431" fmla="*/ 2136030 w 2292350"/>
              <a:gd name="connsiteY431" fmla="*/ 211772 h 377825"/>
              <a:gd name="connsiteX432" fmla="*/ 2181749 w 2292350"/>
              <a:gd name="connsiteY432" fmla="*/ 211772 h 377825"/>
              <a:gd name="connsiteX433" fmla="*/ 2181749 w 2292350"/>
              <a:gd name="connsiteY433" fmla="*/ 166053 h 377825"/>
              <a:gd name="connsiteX434" fmla="*/ 2136030 w 2292350"/>
              <a:gd name="connsiteY434" fmla="*/ 166053 h 377825"/>
              <a:gd name="connsiteX435" fmla="*/ 2213928 w 2292350"/>
              <a:gd name="connsiteY435" fmla="*/ 166053 h 377825"/>
              <a:gd name="connsiteX436" fmla="*/ 2213928 w 2292350"/>
              <a:gd name="connsiteY436" fmla="*/ 211772 h 377825"/>
              <a:gd name="connsiteX437" fmla="*/ 2259647 w 2292350"/>
              <a:gd name="connsiteY437" fmla="*/ 211772 h 377825"/>
              <a:gd name="connsiteX438" fmla="*/ 2259647 w 2292350"/>
              <a:gd name="connsiteY438" fmla="*/ 166053 h 377825"/>
              <a:gd name="connsiteX439" fmla="*/ 2213928 w 2292350"/>
              <a:gd name="connsiteY439" fmla="*/ 166053 h 377825"/>
              <a:gd name="connsiteX440" fmla="*/ 32703 w 2292350"/>
              <a:gd name="connsiteY440" fmla="*/ 232728 h 377825"/>
              <a:gd name="connsiteX441" fmla="*/ 32703 w 2292350"/>
              <a:gd name="connsiteY441" fmla="*/ 278447 h 377825"/>
              <a:gd name="connsiteX442" fmla="*/ 78422 w 2292350"/>
              <a:gd name="connsiteY442" fmla="*/ 278447 h 377825"/>
              <a:gd name="connsiteX443" fmla="*/ 78422 w 2292350"/>
              <a:gd name="connsiteY443" fmla="*/ 232728 h 377825"/>
              <a:gd name="connsiteX444" fmla="*/ 32703 w 2292350"/>
              <a:gd name="connsiteY444" fmla="*/ 232728 h 377825"/>
              <a:gd name="connsiteX445" fmla="*/ 110604 w 2292350"/>
              <a:gd name="connsiteY445" fmla="*/ 232728 h 377825"/>
              <a:gd name="connsiteX446" fmla="*/ 110604 w 2292350"/>
              <a:gd name="connsiteY446" fmla="*/ 278447 h 377825"/>
              <a:gd name="connsiteX447" fmla="*/ 156323 w 2292350"/>
              <a:gd name="connsiteY447" fmla="*/ 278447 h 377825"/>
              <a:gd name="connsiteX448" fmla="*/ 156323 w 2292350"/>
              <a:gd name="connsiteY448" fmla="*/ 232728 h 377825"/>
              <a:gd name="connsiteX449" fmla="*/ 110604 w 2292350"/>
              <a:gd name="connsiteY449" fmla="*/ 232728 h 377825"/>
              <a:gd name="connsiteX450" fmla="*/ 188505 w 2292350"/>
              <a:gd name="connsiteY450" fmla="*/ 232728 h 377825"/>
              <a:gd name="connsiteX451" fmla="*/ 188505 w 2292350"/>
              <a:gd name="connsiteY451" fmla="*/ 278447 h 377825"/>
              <a:gd name="connsiteX452" fmla="*/ 234224 w 2292350"/>
              <a:gd name="connsiteY452" fmla="*/ 278447 h 377825"/>
              <a:gd name="connsiteX453" fmla="*/ 234224 w 2292350"/>
              <a:gd name="connsiteY453" fmla="*/ 232728 h 377825"/>
              <a:gd name="connsiteX454" fmla="*/ 188505 w 2292350"/>
              <a:gd name="connsiteY454" fmla="*/ 232728 h 377825"/>
              <a:gd name="connsiteX455" fmla="*/ 266406 w 2292350"/>
              <a:gd name="connsiteY455" fmla="*/ 232728 h 377825"/>
              <a:gd name="connsiteX456" fmla="*/ 266406 w 2292350"/>
              <a:gd name="connsiteY456" fmla="*/ 278447 h 377825"/>
              <a:gd name="connsiteX457" fmla="*/ 312125 w 2292350"/>
              <a:gd name="connsiteY457" fmla="*/ 278447 h 377825"/>
              <a:gd name="connsiteX458" fmla="*/ 312125 w 2292350"/>
              <a:gd name="connsiteY458" fmla="*/ 232728 h 377825"/>
              <a:gd name="connsiteX459" fmla="*/ 266406 w 2292350"/>
              <a:gd name="connsiteY459" fmla="*/ 232728 h 377825"/>
              <a:gd name="connsiteX460" fmla="*/ 344307 w 2292350"/>
              <a:gd name="connsiteY460" fmla="*/ 232728 h 377825"/>
              <a:gd name="connsiteX461" fmla="*/ 344307 w 2292350"/>
              <a:gd name="connsiteY461" fmla="*/ 278447 h 377825"/>
              <a:gd name="connsiteX462" fmla="*/ 390026 w 2292350"/>
              <a:gd name="connsiteY462" fmla="*/ 278447 h 377825"/>
              <a:gd name="connsiteX463" fmla="*/ 390026 w 2292350"/>
              <a:gd name="connsiteY463" fmla="*/ 232728 h 377825"/>
              <a:gd name="connsiteX464" fmla="*/ 344307 w 2292350"/>
              <a:gd name="connsiteY464" fmla="*/ 232728 h 377825"/>
              <a:gd name="connsiteX465" fmla="*/ 422208 w 2292350"/>
              <a:gd name="connsiteY465" fmla="*/ 232728 h 377825"/>
              <a:gd name="connsiteX466" fmla="*/ 422208 w 2292350"/>
              <a:gd name="connsiteY466" fmla="*/ 278447 h 377825"/>
              <a:gd name="connsiteX467" fmla="*/ 467927 w 2292350"/>
              <a:gd name="connsiteY467" fmla="*/ 278447 h 377825"/>
              <a:gd name="connsiteX468" fmla="*/ 467927 w 2292350"/>
              <a:gd name="connsiteY468" fmla="*/ 232728 h 377825"/>
              <a:gd name="connsiteX469" fmla="*/ 422208 w 2292350"/>
              <a:gd name="connsiteY469" fmla="*/ 232728 h 377825"/>
              <a:gd name="connsiteX470" fmla="*/ 500109 w 2292350"/>
              <a:gd name="connsiteY470" fmla="*/ 232728 h 377825"/>
              <a:gd name="connsiteX471" fmla="*/ 500109 w 2292350"/>
              <a:gd name="connsiteY471" fmla="*/ 278447 h 377825"/>
              <a:gd name="connsiteX472" fmla="*/ 545828 w 2292350"/>
              <a:gd name="connsiteY472" fmla="*/ 278447 h 377825"/>
              <a:gd name="connsiteX473" fmla="*/ 545828 w 2292350"/>
              <a:gd name="connsiteY473" fmla="*/ 232728 h 377825"/>
              <a:gd name="connsiteX474" fmla="*/ 500109 w 2292350"/>
              <a:gd name="connsiteY474" fmla="*/ 232728 h 377825"/>
              <a:gd name="connsiteX475" fmla="*/ 578010 w 2292350"/>
              <a:gd name="connsiteY475" fmla="*/ 232728 h 377825"/>
              <a:gd name="connsiteX476" fmla="*/ 578010 w 2292350"/>
              <a:gd name="connsiteY476" fmla="*/ 278447 h 377825"/>
              <a:gd name="connsiteX477" fmla="*/ 623729 w 2292350"/>
              <a:gd name="connsiteY477" fmla="*/ 278447 h 377825"/>
              <a:gd name="connsiteX478" fmla="*/ 623729 w 2292350"/>
              <a:gd name="connsiteY478" fmla="*/ 232728 h 377825"/>
              <a:gd name="connsiteX479" fmla="*/ 578010 w 2292350"/>
              <a:gd name="connsiteY479" fmla="*/ 232728 h 377825"/>
              <a:gd name="connsiteX480" fmla="*/ 655911 w 2292350"/>
              <a:gd name="connsiteY480" fmla="*/ 232728 h 377825"/>
              <a:gd name="connsiteX481" fmla="*/ 655911 w 2292350"/>
              <a:gd name="connsiteY481" fmla="*/ 278447 h 377825"/>
              <a:gd name="connsiteX482" fmla="*/ 701630 w 2292350"/>
              <a:gd name="connsiteY482" fmla="*/ 278447 h 377825"/>
              <a:gd name="connsiteX483" fmla="*/ 701630 w 2292350"/>
              <a:gd name="connsiteY483" fmla="*/ 232728 h 377825"/>
              <a:gd name="connsiteX484" fmla="*/ 655911 w 2292350"/>
              <a:gd name="connsiteY484" fmla="*/ 232728 h 377825"/>
              <a:gd name="connsiteX485" fmla="*/ 733812 w 2292350"/>
              <a:gd name="connsiteY485" fmla="*/ 232728 h 377825"/>
              <a:gd name="connsiteX486" fmla="*/ 733812 w 2292350"/>
              <a:gd name="connsiteY486" fmla="*/ 278447 h 377825"/>
              <a:gd name="connsiteX487" fmla="*/ 779531 w 2292350"/>
              <a:gd name="connsiteY487" fmla="*/ 278447 h 377825"/>
              <a:gd name="connsiteX488" fmla="*/ 779531 w 2292350"/>
              <a:gd name="connsiteY488" fmla="*/ 232728 h 377825"/>
              <a:gd name="connsiteX489" fmla="*/ 733812 w 2292350"/>
              <a:gd name="connsiteY489" fmla="*/ 232728 h 377825"/>
              <a:gd name="connsiteX490" fmla="*/ 811713 w 2292350"/>
              <a:gd name="connsiteY490" fmla="*/ 232728 h 377825"/>
              <a:gd name="connsiteX491" fmla="*/ 811713 w 2292350"/>
              <a:gd name="connsiteY491" fmla="*/ 278447 h 377825"/>
              <a:gd name="connsiteX492" fmla="*/ 857432 w 2292350"/>
              <a:gd name="connsiteY492" fmla="*/ 278447 h 377825"/>
              <a:gd name="connsiteX493" fmla="*/ 857432 w 2292350"/>
              <a:gd name="connsiteY493" fmla="*/ 232728 h 377825"/>
              <a:gd name="connsiteX494" fmla="*/ 811713 w 2292350"/>
              <a:gd name="connsiteY494" fmla="*/ 232728 h 377825"/>
              <a:gd name="connsiteX495" fmla="*/ 889614 w 2292350"/>
              <a:gd name="connsiteY495" fmla="*/ 232728 h 377825"/>
              <a:gd name="connsiteX496" fmla="*/ 889614 w 2292350"/>
              <a:gd name="connsiteY496" fmla="*/ 278447 h 377825"/>
              <a:gd name="connsiteX497" fmla="*/ 935333 w 2292350"/>
              <a:gd name="connsiteY497" fmla="*/ 278447 h 377825"/>
              <a:gd name="connsiteX498" fmla="*/ 935333 w 2292350"/>
              <a:gd name="connsiteY498" fmla="*/ 232728 h 377825"/>
              <a:gd name="connsiteX499" fmla="*/ 889614 w 2292350"/>
              <a:gd name="connsiteY499" fmla="*/ 232728 h 377825"/>
              <a:gd name="connsiteX500" fmla="*/ 967515 w 2292350"/>
              <a:gd name="connsiteY500" fmla="*/ 232728 h 377825"/>
              <a:gd name="connsiteX501" fmla="*/ 967515 w 2292350"/>
              <a:gd name="connsiteY501" fmla="*/ 278447 h 377825"/>
              <a:gd name="connsiteX502" fmla="*/ 1013234 w 2292350"/>
              <a:gd name="connsiteY502" fmla="*/ 278447 h 377825"/>
              <a:gd name="connsiteX503" fmla="*/ 1013234 w 2292350"/>
              <a:gd name="connsiteY503" fmla="*/ 232728 h 377825"/>
              <a:gd name="connsiteX504" fmla="*/ 967515 w 2292350"/>
              <a:gd name="connsiteY504" fmla="*/ 232728 h 377825"/>
              <a:gd name="connsiteX505" fmla="*/ 1045416 w 2292350"/>
              <a:gd name="connsiteY505" fmla="*/ 232728 h 377825"/>
              <a:gd name="connsiteX506" fmla="*/ 1045416 w 2292350"/>
              <a:gd name="connsiteY506" fmla="*/ 278447 h 377825"/>
              <a:gd name="connsiteX507" fmla="*/ 1091135 w 2292350"/>
              <a:gd name="connsiteY507" fmla="*/ 278447 h 377825"/>
              <a:gd name="connsiteX508" fmla="*/ 1091135 w 2292350"/>
              <a:gd name="connsiteY508" fmla="*/ 232728 h 377825"/>
              <a:gd name="connsiteX509" fmla="*/ 1045416 w 2292350"/>
              <a:gd name="connsiteY509" fmla="*/ 232728 h 377825"/>
              <a:gd name="connsiteX510" fmla="*/ 1123317 w 2292350"/>
              <a:gd name="connsiteY510" fmla="*/ 232728 h 377825"/>
              <a:gd name="connsiteX511" fmla="*/ 1123317 w 2292350"/>
              <a:gd name="connsiteY511" fmla="*/ 278447 h 377825"/>
              <a:gd name="connsiteX512" fmla="*/ 1169036 w 2292350"/>
              <a:gd name="connsiteY512" fmla="*/ 278447 h 377825"/>
              <a:gd name="connsiteX513" fmla="*/ 1169036 w 2292350"/>
              <a:gd name="connsiteY513" fmla="*/ 232728 h 377825"/>
              <a:gd name="connsiteX514" fmla="*/ 1123317 w 2292350"/>
              <a:gd name="connsiteY514" fmla="*/ 232728 h 377825"/>
              <a:gd name="connsiteX515" fmla="*/ 1201218 w 2292350"/>
              <a:gd name="connsiteY515" fmla="*/ 232728 h 377825"/>
              <a:gd name="connsiteX516" fmla="*/ 1201218 w 2292350"/>
              <a:gd name="connsiteY516" fmla="*/ 278447 h 377825"/>
              <a:gd name="connsiteX517" fmla="*/ 1246937 w 2292350"/>
              <a:gd name="connsiteY517" fmla="*/ 278447 h 377825"/>
              <a:gd name="connsiteX518" fmla="*/ 1246937 w 2292350"/>
              <a:gd name="connsiteY518" fmla="*/ 232728 h 377825"/>
              <a:gd name="connsiteX519" fmla="*/ 1201218 w 2292350"/>
              <a:gd name="connsiteY519" fmla="*/ 232728 h 377825"/>
              <a:gd name="connsiteX520" fmla="*/ 1279119 w 2292350"/>
              <a:gd name="connsiteY520" fmla="*/ 232728 h 377825"/>
              <a:gd name="connsiteX521" fmla="*/ 1279119 w 2292350"/>
              <a:gd name="connsiteY521" fmla="*/ 278447 h 377825"/>
              <a:gd name="connsiteX522" fmla="*/ 1324838 w 2292350"/>
              <a:gd name="connsiteY522" fmla="*/ 278447 h 377825"/>
              <a:gd name="connsiteX523" fmla="*/ 1324838 w 2292350"/>
              <a:gd name="connsiteY523" fmla="*/ 232728 h 377825"/>
              <a:gd name="connsiteX524" fmla="*/ 1279119 w 2292350"/>
              <a:gd name="connsiteY524" fmla="*/ 232728 h 377825"/>
              <a:gd name="connsiteX525" fmla="*/ 1357020 w 2292350"/>
              <a:gd name="connsiteY525" fmla="*/ 232728 h 377825"/>
              <a:gd name="connsiteX526" fmla="*/ 1357020 w 2292350"/>
              <a:gd name="connsiteY526" fmla="*/ 278447 h 377825"/>
              <a:gd name="connsiteX527" fmla="*/ 1402739 w 2292350"/>
              <a:gd name="connsiteY527" fmla="*/ 278447 h 377825"/>
              <a:gd name="connsiteX528" fmla="*/ 1402739 w 2292350"/>
              <a:gd name="connsiteY528" fmla="*/ 232728 h 377825"/>
              <a:gd name="connsiteX529" fmla="*/ 1357020 w 2292350"/>
              <a:gd name="connsiteY529" fmla="*/ 232728 h 377825"/>
              <a:gd name="connsiteX530" fmla="*/ 1434921 w 2292350"/>
              <a:gd name="connsiteY530" fmla="*/ 232728 h 377825"/>
              <a:gd name="connsiteX531" fmla="*/ 1434921 w 2292350"/>
              <a:gd name="connsiteY531" fmla="*/ 278447 h 377825"/>
              <a:gd name="connsiteX532" fmla="*/ 1480640 w 2292350"/>
              <a:gd name="connsiteY532" fmla="*/ 278447 h 377825"/>
              <a:gd name="connsiteX533" fmla="*/ 1480640 w 2292350"/>
              <a:gd name="connsiteY533" fmla="*/ 232728 h 377825"/>
              <a:gd name="connsiteX534" fmla="*/ 1434921 w 2292350"/>
              <a:gd name="connsiteY534" fmla="*/ 232728 h 377825"/>
              <a:gd name="connsiteX535" fmla="*/ 1512822 w 2292350"/>
              <a:gd name="connsiteY535" fmla="*/ 232728 h 377825"/>
              <a:gd name="connsiteX536" fmla="*/ 1512822 w 2292350"/>
              <a:gd name="connsiteY536" fmla="*/ 278447 h 377825"/>
              <a:gd name="connsiteX537" fmla="*/ 1558541 w 2292350"/>
              <a:gd name="connsiteY537" fmla="*/ 278447 h 377825"/>
              <a:gd name="connsiteX538" fmla="*/ 1558541 w 2292350"/>
              <a:gd name="connsiteY538" fmla="*/ 232728 h 377825"/>
              <a:gd name="connsiteX539" fmla="*/ 1512822 w 2292350"/>
              <a:gd name="connsiteY539" fmla="*/ 232728 h 377825"/>
              <a:gd name="connsiteX540" fmla="*/ 1590723 w 2292350"/>
              <a:gd name="connsiteY540" fmla="*/ 232728 h 377825"/>
              <a:gd name="connsiteX541" fmla="*/ 1590723 w 2292350"/>
              <a:gd name="connsiteY541" fmla="*/ 278447 h 377825"/>
              <a:gd name="connsiteX542" fmla="*/ 1636442 w 2292350"/>
              <a:gd name="connsiteY542" fmla="*/ 278447 h 377825"/>
              <a:gd name="connsiteX543" fmla="*/ 1636442 w 2292350"/>
              <a:gd name="connsiteY543" fmla="*/ 232728 h 377825"/>
              <a:gd name="connsiteX544" fmla="*/ 1590723 w 2292350"/>
              <a:gd name="connsiteY544" fmla="*/ 232728 h 377825"/>
              <a:gd name="connsiteX545" fmla="*/ 1668624 w 2292350"/>
              <a:gd name="connsiteY545" fmla="*/ 232728 h 377825"/>
              <a:gd name="connsiteX546" fmla="*/ 1668624 w 2292350"/>
              <a:gd name="connsiteY546" fmla="*/ 278447 h 377825"/>
              <a:gd name="connsiteX547" fmla="*/ 1714343 w 2292350"/>
              <a:gd name="connsiteY547" fmla="*/ 278447 h 377825"/>
              <a:gd name="connsiteX548" fmla="*/ 1714343 w 2292350"/>
              <a:gd name="connsiteY548" fmla="*/ 232728 h 377825"/>
              <a:gd name="connsiteX549" fmla="*/ 1668624 w 2292350"/>
              <a:gd name="connsiteY549" fmla="*/ 232728 h 377825"/>
              <a:gd name="connsiteX550" fmla="*/ 1746525 w 2292350"/>
              <a:gd name="connsiteY550" fmla="*/ 232728 h 377825"/>
              <a:gd name="connsiteX551" fmla="*/ 1746525 w 2292350"/>
              <a:gd name="connsiteY551" fmla="*/ 278447 h 377825"/>
              <a:gd name="connsiteX552" fmla="*/ 1792244 w 2292350"/>
              <a:gd name="connsiteY552" fmla="*/ 278447 h 377825"/>
              <a:gd name="connsiteX553" fmla="*/ 1792244 w 2292350"/>
              <a:gd name="connsiteY553" fmla="*/ 232728 h 377825"/>
              <a:gd name="connsiteX554" fmla="*/ 1746525 w 2292350"/>
              <a:gd name="connsiteY554" fmla="*/ 232728 h 377825"/>
              <a:gd name="connsiteX555" fmla="*/ 1824426 w 2292350"/>
              <a:gd name="connsiteY555" fmla="*/ 232728 h 377825"/>
              <a:gd name="connsiteX556" fmla="*/ 1824426 w 2292350"/>
              <a:gd name="connsiteY556" fmla="*/ 278447 h 377825"/>
              <a:gd name="connsiteX557" fmla="*/ 1870145 w 2292350"/>
              <a:gd name="connsiteY557" fmla="*/ 278447 h 377825"/>
              <a:gd name="connsiteX558" fmla="*/ 1870145 w 2292350"/>
              <a:gd name="connsiteY558" fmla="*/ 232728 h 377825"/>
              <a:gd name="connsiteX559" fmla="*/ 1824426 w 2292350"/>
              <a:gd name="connsiteY559" fmla="*/ 232728 h 377825"/>
              <a:gd name="connsiteX560" fmla="*/ 1902327 w 2292350"/>
              <a:gd name="connsiteY560" fmla="*/ 232728 h 377825"/>
              <a:gd name="connsiteX561" fmla="*/ 1902327 w 2292350"/>
              <a:gd name="connsiteY561" fmla="*/ 278447 h 377825"/>
              <a:gd name="connsiteX562" fmla="*/ 1948046 w 2292350"/>
              <a:gd name="connsiteY562" fmla="*/ 278447 h 377825"/>
              <a:gd name="connsiteX563" fmla="*/ 1948046 w 2292350"/>
              <a:gd name="connsiteY563" fmla="*/ 232728 h 377825"/>
              <a:gd name="connsiteX564" fmla="*/ 1902327 w 2292350"/>
              <a:gd name="connsiteY564" fmla="*/ 232728 h 377825"/>
              <a:gd name="connsiteX565" fmla="*/ 1980228 w 2292350"/>
              <a:gd name="connsiteY565" fmla="*/ 232728 h 377825"/>
              <a:gd name="connsiteX566" fmla="*/ 1980228 w 2292350"/>
              <a:gd name="connsiteY566" fmla="*/ 278447 h 377825"/>
              <a:gd name="connsiteX567" fmla="*/ 2025947 w 2292350"/>
              <a:gd name="connsiteY567" fmla="*/ 278447 h 377825"/>
              <a:gd name="connsiteX568" fmla="*/ 2025947 w 2292350"/>
              <a:gd name="connsiteY568" fmla="*/ 232728 h 377825"/>
              <a:gd name="connsiteX569" fmla="*/ 1980228 w 2292350"/>
              <a:gd name="connsiteY569" fmla="*/ 232728 h 377825"/>
              <a:gd name="connsiteX570" fmla="*/ 2058129 w 2292350"/>
              <a:gd name="connsiteY570" fmla="*/ 232728 h 377825"/>
              <a:gd name="connsiteX571" fmla="*/ 2058129 w 2292350"/>
              <a:gd name="connsiteY571" fmla="*/ 278447 h 377825"/>
              <a:gd name="connsiteX572" fmla="*/ 2103848 w 2292350"/>
              <a:gd name="connsiteY572" fmla="*/ 278447 h 377825"/>
              <a:gd name="connsiteX573" fmla="*/ 2103848 w 2292350"/>
              <a:gd name="connsiteY573" fmla="*/ 232728 h 377825"/>
              <a:gd name="connsiteX574" fmla="*/ 2058129 w 2292350"/>
              <a:gd name="connsiteY574" fmla="*/ 232728 h 377825"/>
              <a:gd name="connsiteX575" fmla="*/ 2136030 w 2292350"/>
              <a:gd name="connsiteY575" fmla="*/ 232728 h 377825"/>
              <a:gd name="connsiteX576" fmla="*/ 2136030 w 2292350"/>
              <a:gd name="connsiteY576" fmla="*/ 278447 h 377825"/>
              <a:gd name="connsiteX577" fmla="*/ 2181749 w 2292350"/>
              <a:gd name="connsiteY577" fmla="*/ 278447 h 377825"/>
              <a:gd name="connsiteX578" fmla="*/ 2181749 w 2292350"/>
              <a:gd name="connsiteY578" fmla="*/ 232728 h 377825"/>
              <a:gd name="connsiteX579" fmla="*/ 2136030 w 2292350"/>
              <a:gd name="connsiteY579" fmla="*/ 232728 h 377825"/>
              <a:gd name="connsiteX580" fmla="*/ 2213928 w 2292350"/>
              <a:gd name="connsiteY580" fmla="*/ 232728 h 377825"/>
              <a:gd name="connsiteX581" fmla="*/ 2213928 w 2292350"/>
              <a:gd name="connsiteY581" fmla="*/ 278447 h 377825"/>
              <a:gd name="connsiteX582" fmla="*/ 2259647 w 2292350"/>
              <a:gd name="connsiteY582" fmla="*/ 278447 h 377825"/>
              <a:gd name="connsiteX583" fmla="*/ 2259647 w 2292350"/>
              <a:gd name="connsiteY583" fmla="*/ 232728 h 377825"/>
              <a:gd name="connsiteX584" fmla="*/ 2213928 w 2292350"/>
              <a:gd name="connsiteY584" fmla="*/ 232728 h 377825"/>
              <a:gd name="connsiteX585" fmla="*/ 32703 w 2292350"/>
              <a:gd name="connsiteY585" fmla="*/ 299403 h 377825"/>
              <a:gd name="connsiteX586" fmla="*/ 32703 w 2292350"/>
              <a:gd name="connsiteY586" fmla="*/ 345122 h 377825"/>
              <a:gd name="connsiteX587" fmla="*/ 78422 w 2292350"/>
              <a:gd name="connsiteY587" fmla="*/ 345122 h 377825"/>
              <a:gd name="connsiteX588" fmla="*/ 78422 w 2292350"/>
              <a:gd name="connsiteY588" fmla="*/ 299403 h 377825"/>
              <a:gd name="connsiteX589" fmla="*/ 32703 w 2292350"/>
              <a:gd name="connsiteY589" fmla="*/ 299403 h 377825"/>
              <a:gd name="connsiteX590" fmla="*/ 110604 w 2292350"/>
              <a:gd name="connsiteY590" fmla="*/ 299403 h 377825"/>
              <a:gd name="connsiteX591" fmla="*/ 110604 w 2292350"/>
              <a:gd name="connsiteY591" fmla="*/ 345122 h 377825"/>
              <a:gd name="connsiteX592" fmla="*/ 156323 w 2292350"/>
              <a:gd name="connsiteY592" fmla="*/ 345122 h 377825"/>
              <a:gd name="connsiteX593" fmla="*/ 156323 w 2292350"/>
              <a:gd name="connsiteY593" fmla="*/ 299403 h 377825"/>
              <a:gd name="connsiteX594" fmla="*/ 110604 w 2292350"/>
              <a:gd name="connsiteY594" fmla="*/ 299403 h 377825"/>
              <a:gd name="connsiteX595" fmla="*/ 188505 w 2292350"/>
              <a:gd name="connsiteY595" fmla="*/ 299403 h 377825"/>
              <a:gd name="connsiteX596" fmla="*/ 188505 w 2292350"/>
              <a:gd name="connsiteY596" fmla="*/ 345122 h 377825"/>
              <a:gd name="connsiteX597" fmla="*/ 234224 w 2292350"/>
              <a:gd name="connsiteY597" fmla="*/ 345122 h 377825"/>
              <a:gd name="connsiteX598" fmla="*/ 234224 w 2292350"/>
              <a:gd name="connsiteY598" fmla="*/ 299403 h 377825"/>
              <a:gd name="connsiteX599" fmla="*/ 188505 w 2292350"/>
              <a:gd name="connsiteY599" fmla="*/ 299403 h 377825"/>
              <a:gd name="connsiteX600" fmla="*/ 266406 w 2292350"/>
              <a:gd name="connsiteY600" fmla="*/ 299403 h 377825"/>
              <a:gd name="connsiteX601" fmla="*/ 266406 w 2292350"/>
              <a:gd name="connsiteY601" fmla="*/ 345122 h 377825"/>
              <a:gd name="connsiteX602" fmla="*/ 312125 w 2292350"/>
              <a:gd name="connsiteY602" fmla="*/ 345122 h 377825"/>
              <a:gd name="connsiteX603" fmla="*/ 312125 w 2292350"/>
              <a:gd name="connsiteY603" fmla="*/ 299403 h 377825"/>
              <a:gd name="connsiteX604" fmla="*/ 266406 w 2292350"/>
              <a:gd name="connsiteY604" fmla="*/ 299403 h 377825"/>
              <a:gd name="connsiteX605" fmla="*/ 344307 w 2292350"/>
              <a:gd name="connsiteY605" fmla="*/ 299403 h 377825"/>
              <a:gd name="connsiteX606" fmla="*/ 344307 w 2292350"/>
              <a:gd name="connsiteY606" fmla="*/ 345122 h 377825"/>
              <a:gd name="connsiteX607" fmla="*/ 390026 w 2292350"/>
              <a:gd name="connsiteY607" fmla="*/ 345122 h 377825"/>
              <a:gd name="connsiteX608" fmla="*/ 390026 w 2292350"/>
              <a:gd name="connsiteY608" fmla="*/ 299403 h 377825"/>
              <a:gd name="connsiteX609" fmla="*/ 344307 w 2292350"/>
              <a:gd name="connsiteY609" fmla="*/ 299403 h 377825"/>
              <a:gd name="connsiteX610" fmla="*/ 422208 w 2292350"/>
              <a:gd name="connsiteY610" fmla="*/ 299403 h 377825"/>
              <a:gd name="connsiteX611" fmla="*/ 422208 w 2292350"/>
              <a:gd name="connsiteY611" fmla="*/ 345122 h 377825"/>
              <a:gd name="connsiteX612" fmla="*/ 467927 w 2292350"/>
              <a:gd name="connsiteY612" fmla="*/ 345122 h 377825"/>
              <a:gd name="connsiteX613" fmla="*/ 467927 w 2292350"/>
              <a:gd name="connsiteY613" fmla="*/ 299403 h 377825"/>
              <a:gd name="connsiteX614" fmla="*/ 422208 w 2292350"/>
              <a:gd name="connsiteY614" fmla="*/ 299403 h 377825"/>
              <a:gd name="connsiteX615" fmla="*/ 500109 w 2292350"/>
              <a:gd name="connsiteY615" fmla="*/ 299403 h 377825"/>
              <a:gd name="connsiteX616" fmla="*/ 500109 w 2292350"/>
              <a:gd name="connsiteY616" fmla="*/ 345122 h 377825"/>
              <a:gd name="connsiteX617" fmla="*/ 545828 w 2292350"/>
              <a:gd name="connsiteY617" fmla="*/ 345122 h 377825"/>
              <a:gd name="connsiteX618" fmla="*/ 545828 w 2292350"/>
              <a:gd name="connsiteY618" fmla="*/ 299403 h 377825"/>
              <a:gd name="connsiteX619" fmla="*/ 500109 w 2292350"/>
              <a:gd name="connsiteY619" fmla="*/ 299403 h 377825"/>
              <a:gd name="connsiteX620" fmla="*/ 578010 w 2292350"/>
              <a:gd name="connsiteY620" fmla="*/ 299403 h 377825"/>
              <a:gd name="connsiteX621" fmla="*/ 578010 w 2292350"/>
              <a:gd name="connsiteY621" fmla="*/ 345122 h 377825"/>
              <a:gd name="connsiteX622" fmla="*/ 623729 w 2292350"/>
              <a:gd name="connsiteY622" fmla="*/ 345122 h 377825"/>
              <a:gd name="connsiteX623" fmla="*/ 623729 w 2292350"/>
              <a:gd name="connsiteY623" fmla="*/ 299403 h 377825"/>
              <a:gd name="connsiteX624" fmla="*/ 578010 w 2292350"/>
              <a:gd name="connsiteY624" fmla="*/ 299403 h 377825"/>
              <a:gd name="connsiteX625" fmla="*/ 655911 w 2292350"/>
              <a:gd name="connsiteY625" fmla="*/ 299403 h 377825"/>
              <a:gd name="connsiteX626" fmla="*/ 655911 w 2292350"/>
              <a:gd name="connsiteY626" fmla="*/ 345122 h 377825"/>
              <a:gd name="connsiteX627" fmla="*/ 701630 w 2292350"/>
              <a:gd name="connsiteY627" fmla="*/ 345122 h 377825"/>
              <a:gd name="connsiteX628" fmla="*/ 701630 w 2292350"/>
              <a:gd name="connsiteY628" fmla="*/ 299403 h 377825"/>
              <a:gd name="connsiteX629" fmla="*/ 655911 w 2292350"/>
              <a:gd name="connsiteY629" fmla="*/ 299403 h 377825"/>
              <a:gd name="connsiteX630" fmla="*/ 733812 w 2292350"/>
              <a:gd name="connsiteY630" fmla="*/ 299403 h 377825"/>
              <a:gd name="connsiteX631" fmla="*/ 733812 w 2292350"/>
              <a:gd name="connsiteY631" fmla="*/ 345122 h 377825"/>
              <a:gd name="connsiteX632" fmla="*/ 779531 w 2292350"/>
              <a:gd name="connsiteY632" fmla="*/ 345122 h 377825"/>
              <a:gd name="connsiteX633" fmla="*/ 779531 w 2292350"/>
              <a:gd name="connsiteY633" fmla="*/ 299403 h 377825"/>
              <a:gd name="connsiteX634" fmla="*/ 733812 w 2292350"/>
              <a:gd name="connsiteY634" fmla="*/ 299403 h 377825"/>
              <a:gd name="connsiteX635" fmla="*/ 811713 w 2292350"/>
              <a:gd name="connsiteY635" fmla="*/ 299403 h 377825"/>
              <a:gd name="connsiteX636" fmla="*/ 811713 w 2292350"/>
              <a:gd name="connsiteY636" fmla="*/ 345122 h 377825"/>
              <a:gd name="connsiteX637" fmla="*/ 857432 w 2292350"/>
              <a:gd name="connsiteY637" fmla="*/ 345122 h 377825"/>
              <a:gd name="connsiteX638" fmla="*/ 857432 w 2292350"/>
              <a:gd name="connsiteY638" fmla="*/ 299403 h 377825"/>
              <a:gd name="connsiteX639" fmla="*/ 811713 w 2292350"/>
              <a:gd name="connsiteY639" fmla="*/ 299403 h 377825"/>
              <a:gd name="connsiteX640" fmla="*/ 889614 w 2292350"/>
              <a:gd name="connsiteY640" fmla="*/ 299403 h 377825"/>
              <a:gd name="connsiteX641" fmla="*/ 889614 w 2292350"/>
              <a:gd name="connsiteY641" fmla="*/ 345122 h 377825"/>
              <a:gd name="connsiteX642" fmla="*/ 935333 w 2292350"/>
              <a:gd name="connsiteY642" fmla="*/ 345122 h 377825"/>
              <a:gd name="connsiteX643" fmla="*/ 935333 w 2292350"/>
              <a:gd name="connsiteY643" fmla="*/ 299403 h 377825"/>
              <a:gd name="connsiteX644" fmla="*/ 889614 w 2292350"/>
              <a:gd name="connsiteY644" fmla="*/ 299403 h 377825"/>
              <a:gd name="connsiteX645" fmla="*/ 967515 w 2292350"/>
              <a:gd name="connsiteY645" fmla="*/ 299403 h 377825"/>
              <a:gd name="connsiteX646" fmla="*/ 967515 w 2292350"/>
              <a:gd name="connsiteY646" fmla="*/ 345122 h 377825"/>
              <a:gd name="connsiteX647" fmla="*/ 1013234 w 2292350"/>
              <a:gd name="connsiteY647" fmla="*/ 345122 h 377825"/>
              <a:gd name="connsiteX648" fmla="*/ 1013234 w 2292350"/>
              <a:gd name="connsiteY648" fmla="*/ 299403 h 377825"/>
              <a:gd name="connsiteX649" fmla="*/ 967515 w 2292350"/>
              <a:gd name="connsiteY649" fmla="*/ 299403 h 377825"/>
              <a:gd name="connsiteX650" fmla="*/ 1045416 w 2292350"/>
              <a:gd name="connsiteY650" fmla="*/ 299403 h 377825"/>
              <a:gd name="connsiteX651" fmla="*/ 1045416 w 2292350"/>
              <a:gd name="connsiteY651" fmla="*/ 345122 h 377825"/>
              <a:gd name="connsiteX652" fmla="*/ 1091135 w 2292350"/>
              <a:gd name="connsiteY652" fmla="*/ 345122 h 377825"/>
              <a:gd name="connsiteX653" fmla="*/ 1091135 w 2292350"/>
              <a:gd name="connsiteY653" fmla="*/ 299403 h 377825"/>
              <a:gd name="connsiteX654" fmla="*/ 1045416 w 2292350"/>
              <a:gd name="connsiteY654" fmla="*/ 299403 h 377825"/>
              <a:gd name="connsiteX655" fmla="*/ 1123317 w 2292350"/>
              <a:gd name="connsiteY655" fmla="*/ 299403 h 377825"/>
              <a:gd name="connsiteX656" fmla="*/ 1123317 w 2292350"/>
              <a:gd name="connsiteY656" fmla="*/ 345122 h 377825"/>
              <a:gd name="connsiteX657" fmla="*/ 1169036 w 2292350"/>
              <a:gd name="connsiteY657" fmla="*/ 345122 h 377825"/>
              <a:gd name="connsiteX658" fmla="*/ 1169036 w 2292350"/>
              <a:gd name="connsiteY658" fmla="*/ 299403 h 377825"/>
              <a:gd name="connsiteX659" fmla="*/ 1123317 w 2292350"/>
              <a:gd name="connsiteY659" fmla="*/ 299403 h 377825"/>
              <a:gd name="connsiteX660" fmla="*/ 1201218 w 2292350"/>
              <a:gd name="connsiteY660" fmla="*/ 299403 h 377825"/>
              <a:gd name="connsiteX661" fmla="*/ 1201218 w 2292350"/>
              <a:gd name="connsiteY661" fmla="*/ 345122 h 377825"/>
              <a:gd name="connsiteX662" fmla="*/ 1246937 w 2292350"/>
              <a:gd name="connsiteY662" fmla="*/ 345122 h 377825"/>
              <a:gd name="connsiteX663" fmla="*/ 1246937 w 2292350"/>
              <a:gd name="connsiteY663" fmla="*/ 299403 h 377825"/>
              <a:gd name="connsiteX664" fmla="*/ 1201218 w 2292350"/>
              <a:gd name="connsiteY664" fmla="*/ 299403 h 377825"/>
              <a:gd name="connsiteX665" fmla="*/ 1279119 w 2292350"/>
              <a:gd name="connsiteY665" fmla="*/ 299403 h 377825"/>
              <a:gd name="connsiteX666" fmla="*/ 1279119 w 2292350"/>
              <a:gd name="connsiteY666" fmla="*/ 345122 h 377825"/>
              <a:gd name="connsiteX667" fmla="*/ 1324838 w 2292350"/>
              <a:gd name="connsiteY667" fmla="*/ 345122 h 377825"/>
              <a:gd name="connsiteX668" fmla="*/ 1324838 w 2292350"/>
              <a:gd name="connsiteY668" fmla="*/ 299403 h 377825"/>
              <a:gd name="connsiteX669" fmla="*/ 1279119 w 2292350"/>
              <a:gd name="connsiteY669" fmla="*/ 299403 h 377825"/>
              <a:gd name="connsiteX670" fmla="*/ 1357020 w 2292350"/>
              <a:gd name="connsiteY670" fmla="*/ 299403 h 377825"/>
              <a:gd name="connsiteX671" fmla="*/ 1357020 w 2292350"/>
              <a:gd name="connsiteY671" fmla="*/ 345122 h 377825"/>
              <a:gd name="connsiteX672" fmla="*/ 1402739 w 2292350"/>
              <a:gd name="connsiteY672" fmla="*/ 345122 h 377825"/>
              <a:gd name="connsiteX673" fmla="*/ 1402739 w 2292350"/>
              <a:gd name="connsiteY673" fmla="*/ 299403 h 377825"/>
              <a:gd name="connsiteX674" fmla="*/ 1357020 w 2292350"/>
              <a:gd name="connsiteY674" fmla="*/ 299403 h 377825"/>
              <a:gd name="connsiteX675" fmla="*/ 1434921 w 2292350"/>
              <a:gd name="connsiteY675" fmla="*/ 299403 h 377825"/>
              <a:gd name="connsiteX676" fmla="*/ 1434921 w 2292350"/>
              <a:gd name="connsiteY676" fmla="*/ 345122 h 377825"/>
              <a:gd name="connsiteX677" fmla="*/ 1480640 w 2292350"/>
              <a:gd name="connsiteY677" fmla="*/ 345122 h 377825"/>
              <a:gd name="connsiteX678" fmla="*/ 1480640 w 2292350"/>
              <a:gd name="connsiteY678" fmla="*/ 299403 h 377825"/>
              <a:gd name="connsiteX679" fmla="*/ 1434921 w 2292350"/>
              <a:gd name="connsiteY679" fmla="*/ 299403 h 377825"/>
              <a:gd name="connsiteX680" fmla="*/ 1512822 w 2292350"/>
              <a:gd name="connsiteY680" fmla="*/ 299403 h 377825"/>
              <a:gd name="connsiteX681" fmla="*/ 1512822 w 2292350"/>
              <a:gd name="connsiteY681" fmla="*/ 345122 h 377825"/>
              <a:gd name="connsiteX682" fmla="*/ 1558541 w 2292350"/>
              <a:gd name="connsiteY682" fmla="*/ 345122 h 377825"/>
              <a:gd name="connsiteX683" fmla="*/ 1558541 w 2292350"/>
              <a:gd name="connsiteY683" fmla="*/ 299403 h 377825"/>
              <a:gd name="connsiteX684" fmla="*/ 1512822 w 2292350"/>
              <a:gd name="connsiteY684" fmla="*/ 299403 h 377825"/>
              <a:gd name="connsiteX685" fmla="*/ 1590723 w 2292350"/>
              <a:gd name="connsiteY685" fmla="*/ 299403 h 377825"/>
              <a:gd name="connsiteX686" fmla="*/ 1590723 w 2292350"/>
              <a:gd name="connsiteY686" fmla="*/ 345122 h 377825"/>
              <a:gd name="connsiteX687" fmla="*/ 1636442 w 2292350"/>
              <a:gd name="connsiteY687" fmla="*/ 345122 h 377825"/>
              <a:gd name="connsiteX688" fmla="*/ 1636442 w 2292350"/>
              <a:gd name="connsiteY688" fmla="*/ 299403 h 377825"/>
              <a:gd name="connsiteX689" fmla="*/ 1590723 w 2292350"/>
              <a:gd name="connsiteY689" fmla="*/ 299403 h 377825"/>
              <a:gd name="connsiteX690" fmla="*/ 1668624 w 2292350"/>
              <a:gd name="connsiteY690" fmla="*/ 299403 h 377825"/>
              <a:gd name="connsiteX691" fmla="*/ 1668624 w 2292350"/>
              <a:gd name="connsiteY691" fmla="*/ 345122 h 377825"/>
              <a:gd name="connsiteX692" fmla="*/ 1714343 w 2292350"/>
              <a:gd name="connsiteY692" fmla="*/ 345122 h 377825"/>
              <a:gd name="connsiteX693" fmla="*/ 1714343 w 2292350"/>
              <a:gd name="connsiteY693" fmla="*/ 299403 h 377825"/>
              <a:gd name="connsiteX694" fmla="*/ 1668624 w 2292350"/>
              <a:gd name="connsiteY694" fmla="*/ 299403 h 377825"/>
              <a:gd name="connsiteX695" fmla="*/ 1746525 w 2292350"/>
              <a:gd name="connsiteY695" fmla="*/ 299403 h 377825"/>
              <a:gd name="connsiteX696" fmla="*/ 1746525 w 2292350"/>
              <a:gd name="connsiteY696" fmla="*/ 345122 h 377825"/>
              <a:gd name="connsiteX697" fmla="*/ 1792244 w 2292350"/>
              <a:gd name="connsiteY697" fmla="*/ 345122 h 377825"/>
              <a:gd name="connsiteX698" fmla="*/ 1792244 w 2292350"/>
              <a:gd name="connsiteY698" fmla="*/ 299403 h 377825"/>
              <a:gd name="connsiteX699" fmla="*/ 1746525 w 2292350"/>
              <a:gd name="connsiteY699" fmla="*/ 299403 h 377825"/>
              <a:gd name="connsiteX700" fmla="*/ 1824426 w 2292350"/>
              <a:gd name="connsiteY700" fmla="*/ 299403 h 377825"/>
              <a:gd name="connsiteX701" fmla="*/ 1824426 w 2292350"/>
              <a:gd name="connsiteY701" fmla="*/ 345122 h 377825"/>
              <a:gd name="connsiteX702" fmla="*/ 1870145 w 2292350"/>
              <a:gd name="connsiteY702" fmla="*/ 345122 h 377825"/>
              <a:gd name="connsiteX703" fmla="*/ 1870145 w 2292350"/>
              <a:gd name="connsiteY703" fmla="*/ 299403 h 377825"/>
              <a:gd name="connsiteX704" fmla="*/ 1824426 w 2292350"/>
              <a:gd name="connsiteY704" fmla="*/ 299403 h 377825"/>
              <a:gd name="connsiteX705" fmla="*/ 1902327 w 2292350"/>
              <a:gd name="connsiteY705" fmla="*/ 299403 h 377825"/>
              <a:gd name="connsiteX706" fmla="*/ 1902327 w 2292350"/>
              <a:gd name="connsiteY706" fmla="*/ 345122 h 377825"/>
              <a:gd name="connsiteX707" fmla="*/ 1948046 w 2292350"/>
              <a:gd name="connsiteY707" fmla="*/ 345122 h 377825"/>
              <a:gd name="connsiteX708" fmla="*/ 1948046 w 2292350"/>
              <a:gd name="connsiteY708" fmla="*/ 299403 h 377825"/>
              <a:gd name="connsiteX709" fmla="*/ 1902327 w 2292350"/>
              <a:gd name="connsiteY709" fmla="*/ 299403 h 377825"/>
              <a:gd name="connsiteX710" fmla="*/ 1980228 w 2292350"/>
              <a:gd name="connsiteY710" fmla="*/ 299403 h 377825"/>
              <a:gd name="connsiteX711" fmla="*/ 1980228 w 2292350"/>
              <a:gd name="connsiteY711" fmla="*/ 345122 h 377825"/>
              <a:gd name="connsiteX712" fmla="*/ 2025947 w 2292350"/>
              <a:gd name="connsiteY712" fmla="*/ 345122 h 377825"/>
              <a:gd name="connsiteX713" fmla="*/ 2025947 w 2292350"/>
              <a:gd name="connsiteY713" fmla="*/ 299403 h 377825"/>
              <a:gd name="connsiteX714" fmla="*/ 1980228 w 2292350"/>
              <a:gd name="connsiteY714" fmla="*/ 299403 h 377825"/>
              <a:gd name="connsiteX715" fmla="*/ 2058129 w 2292350"/>
              <a:gd name="connsiteY715" fmla="*/ 299403 h 377825"/>
              <a:gd name="connsiteX716" fmla="*/ 2058129 w 2292350"/>
              <a:gd name="connsiteY716" fmla="*/ 345122 h 377825"/>
              <a:gd name="connsiteX717" fmla="*/ 2103848 w 2292350"/>
              <a:gd name="connsiteY717" fmla="*/ 345122 h 377825"/>
              <a:gd name="connsiteX718" fmla="*/ 2103848 w 2292350"/>
              <a:gd name="connsiteY718" fmla="*/ 299403 h 377825"/>
              <a:gd name="connsiteX719" fmla="*/ 2058129 w 2292350"/>
              <a:gd name="connsiteY719" fmla="*/ 299403 h 377825"/>
              <a:gd name="connsiteX720" fmla="*/ 2136030 w 2292350"/>
              <a:gd name="connsiteY720" fmla="*/ 299403 h 377825"/>
              <a:gd name="connsiteX721" fmla="*/ 2136030 w 2292350"/>
              <a:gd name="connsiteY721" fmla="*/ 345122 h 377825"/>
              <a:gd name="connsiteX722" fmla="*/ 2181749 w 2292350"/>
              <a:gd name="connsiteY722" fmla="*/ 345122 h 377825"/>
              <a:gd name="connsiteX723" fmla="*/ 2181749 w 2292350"/>
              <a:gd name="connsiteY723" fmla="*/ 299403 h 377825"/>
              <a:gd name="connsiteX724" fmla="*/ 2136030 w 2292350"/>
              <a:gd name="connsiteY724" fmla="*/ 299403 h 377825"/>
              <a:gd name="connsiteX725" fmla="*/ 2213928 w 2292350"/>
              <a:gd name="connsiteY725" fmla="*/ 299403 h 377825"/>
              <a:gd name="connsiteX726" fmla="*/ 2213928 w 2292350"/>
              <a:gd name="connsiteY726" fmla="*/ 345122 h 377825"/>
              <a:gd name="connsiteX727" fmla="*/ 2259647 w 2292350"/>
              <a:gd name="connsiteY727" fmla="*/ 345122 h 377825"/>
              <a:gd name="connsiteX728" fmla="*/ 2259647 w 2292350"/>
              <a:gd name="connsiteY728" fmla="*/ 299403 h 377825"/>
              <a:gd name="connsiteX729" fmla="*/ 2213928 w 2292350"/>
              <a:gd name="connsiteY729" fmla="*/ 299403 h 37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</a:cxnLst>
            <a:rect l="l" t="t" r="r" b="b"/>
            <a:pathLst>
              <a:path w="2292350" h="377825">
                <a:moveTo>
                  <a:pt x="0" y="0"/>
                </a:moveTo>
                <a:lnTo>
                  <a:pt x="2292350" y="0"/>
                </a:lnTo>
                <a:lnTo>
                  <a:pt x="2292350" y="377825"/>
                </a:lnTo>
                <a:lnTo>
                  <a:pt x="0" y="377825"/>
                </a:lnTo>
                <a:lnTo>
                  <a:pt x="0" y="0"/>
                </a:lnTo>
                <a:close/>
                <a:moveTo>
                  <a:pt x="32703" y="32703"/>
                </a:moveTo>
                <a:lnTo>
                  <a:pt x="32703" y="78422"/>
                </a:lnTo>
                <a:lnTo>
                  <a:pt x="78422" y="78422"/>
                </a:lnTo>
                <a:lnTo>
                  <a:pt x="78422" y="32703"/>
                </a:lnTo>
                <a:lnTo>
                  <a:pt x="32703" y="32703"/>
                </a:lnTo>
                <a:close/>
                <a:moveTo>
                  <a:pt x="110604" y="32703"/>
                </a:moveTo>
                <a:lnTo>
                  <a:pt x="110604" y="78422"/>
                </a:lnTo>
                <a:lnTo>
                  <a:pt x="156323" y="78422"/>
                </a:lnTo>
                <a:lnTo>
                  <a:pt x="156323" y="32703"/>
                </a:lnTo>
                <a:lnTo>
                  <a:pt x="110604" y="32703"/>
                </a:lnTo>
                <a:close/>
                <a:moveTo>
                  <a:pt x="188505" y="32703"/>
                </a:moveTo>
                <a:lnTo>
                  <a:pt x="188505" y="78422"/>
                </a:lnTo>
                <a:lnTo>
                  <a:pt x="234224" y="78422"/>
                </a:lnTo>
                <a:lnTo>
                  <a:pt x="234224" y="32703"/>
                </a:lnTo>
                <a:lnTo>
                  <a:pt x="188505" y="32703"/>
                </a:lnTo>
                <a:close/>
                <a:moveTo>
                  <a:pt x="266406" y="32703"/>
                </a:moveTo>
                <a:lnTo>
                  <a:pt x="266406" y="78422"/>
                </a:lnTo>
                <a:lnTo>
                  <a:pt x="312125" y="78422"/>
                </a:lnTo>
                <a:lnTo>
                  <a:pt x="312125" y="32703"/>
                </a:lnTo>
                <a:lnTo>
                  <a:pt x="266406" y="32703"/>
                </a:lnTo>
                <a:close/>
                <a:moveTo>
                  <a:pt x="344307" y="32703"/>
                </a:moveTo>
                <a:lnTo>
                  <a:pt x="344307" y="78422"/>
                </a:lnTo>
                <a:lnTo>
                  <a:pt x="390026" y="78422"/>
                </a:lnTo>
                <a:lnTo>
                  <a:pt x="390026" y="32703"/>
                </a:lnTo>
                <a:lnTo>
                  <a:pt x="344307" y="32703"/>
                </a:lnTo>
                <a:close/>
                <a:moveTo>
                  <a:pt x="422208" y="32703"/>
                </a:moveTo>
                <a:lnTo>
                  <a:pt x="422208" y="78422"/>
                </a:lnTo>
                <a:lnTo>
                  <a:pt x="467927" y="78422"/>
                </a:lnTo>
                <a:lnTo>
                  <a:pt x="467927" y="32703"/>
                </a:lnTo>
                <a:lnTo>
                  <a:pt x="422208" y="32703"/>
                </a:lnTo>
                <a:close/>
                <a:moveTo>
                  <a:pt x="500109" y="32703"/>
                </a:moveTo>
                <a:lnTo>
                  <a:pt x="500109" y="78422"/>
                </a:lnTo>
                <a:lnTo>
                  <a:pt x="545828" y="78422"/>
                </a:lnTo>
                <a:lnTo>
                  <a:pt x="545828" y="32703"/>
                </a:lnTo>
                <a:lnTo>
                  <a:pt x="500109" y="32703"/>
                </a:lnTo>
                <a:close/>
                <a:moveTo>
                  <a:pt x="578010" y="32703"/>
                </a:moveTo>
                <a:lnTo>
                  <a:pt x="578010" y="78422"/>
                </a:lnTo>
                <a:lnTo>
                  <a:pt x="623729" y="78422"/>
                </a:lnTo>
                <a:lnTo>
                  <a:pt x="623729" y="32703"/>
                </a:lnTo>
                <a:lnTo>
                  <a:pt x="578010" y="32703"/>
                </a:lnTo>
                <a:close/>
                <a:moveTo>
                  <a:pt x="655911" y="32703"/>
                </a:moveTo>
                <a:lnTo>
                  <a:pt x="655911" y="78422"/>
                </a:lnTo>
                <a:lnTo>
                  <a:pt x="701630" y="78422"/>
                </a:lnTo>
                <a:lnTo>
                  <a:pt x="701630" y="32703"/>
                </a:lnTo>
                <a:lnTo>
                  <a:pt x="655911" y="32703"/>
                </a:lnTo>
                <a:close/>
                <a:moveTo>
                  <a:pt x="733812" y="32703"/>
                </a:moveTo>
                <a:lnTo>
                  <a:pt x="733812" y="78422"/>
                </a:lnTo>
                <a:lnTo>
                  <a:pt x="779531" y="78422"/>
                </a:lnTo>
                <a:lnTo>
                  <a:pt x="779531" y="32703"/>
                </a:lnTo>
                <a:lnTo>
                  <a:pt x="733812" y="32703"/>
                </a:lnTo>
                <a:close/>
                <a:moveTo>
                  <a:pt x="811713" y="32703"/>
                </a:moveTo>
                <a:lnTo>
                  <a:pt x="811713" y="78422"/>
                </a:lnTo>
                <a:lnTo>
                  <a:pt x="857432" y="78422"/>
                </a:lnTo>
                <a:lnTo>
                  <a:pt x="857432" y="32703"/>
                </a:lnTo>
                <a:lnTo>
                  <a:pt x="811713" y="32703"/>
                </a:lnTo>
                <a:close/>
                <a:moveTo>
                  <a:pt x="889614" y="32703"/>
                </a:moveTo>
                <a:lnTo>
                  <a:pt x="889614" y="78422"/>
                </a:lnTo>
                <a:lnTo>
                  <a:pt x="935333" y="78422"/>
                </a:lnTo>
                <a:lnTo>
                  <a:pt x="935333" y="32703"/>
                </a:lnTo>
                <a:lnTo>
                  <a:pt x="889614" y="32703"/>
                </a:lnTo>
                <a:close/>
                <a:moveTo>
                  <a:pt x="967515" y="32703"/>
                </a:moveTo>
                <a:lnTo>
                  <a:pt x="967515" y="78422"/>
                </a:lnTo>
                <a:lnTo>
                  <a:pt x="1013234" y="78422"/>
                </a:lnTo>
                <a:lnTo>
                  <a:pt x="1013234" y="32703"/>
                </a:lnTo>
                <a:lnTo>
                  <a:pt x="967515" y="32703"/>
                </a:lnTo>
                <a:close/>
                <a:moveTo>
                  <a:pt x="1045416" y="32703"/>
                </a:moveTo>
                <a:lnTo>
                  <a:pt x="1045416" y="78422"/>
                </a:lnTo>
                <a:lnTo>
                  <a:pt x="1091135" y="78422"/>
                </a:lnTo>
                <a:lnTo>
                  <a:pt x="1091135" y="32703"/>
                </a:lnTo>
                <a:lnTo>
                  <a:pt x="1045416" y="32703"/>
                </a:lnTo>
                <a:close/>
                <a:moveTo>
                  <a:pt x="1123317" y="32703"/>
                </a:moveTo>
                <a:lnTo>
                  <a:pt x="1123317" y="78422"/>
                </a:lnTo>
                <a:lnTo>
                  <a:pt x="1169036" y="78422"/>
                </a:lnTo>
                <a:lnTo>
                  <a:pt x="1169036" y="32703"/>
                </a:lnTo>
                <a:lnTo>
                  <a:pt x="1123317" y="32703"/>
                </a:lnTo>
                <a:close/>
                <a:moveTo>
                  <a:pt x="1201218" y="32703"/>
                </a:moveTo>
                <a:lnTo>
                  <a:pt x="1201218" y="78422"/>
                </a:lnTo>
                <a:lnTo>
                  <a:pt x="1246937" y="78422"/>
                </a:lnTo>
                <a:lnTo>
                  <a:pt x="1246937" y="32703"/>
                </a:lnTo>
                <a:lnTo>
                  <a:pt x="1201218" y="32703"/>
                </a:lnTo>
                <a:close/>
                <a:moveTo>
                  <a:pt x="1279119" y="32703"/>
                </a:moveTo>
                <a:lnTo>
                  <a:pt x="1279119" y="78422"/>
                </a:lnTo>
                <a:lnTo>
                  <a:pt x="1324838" y="78422"/>
                </a:lnTo>
                <a:lnTo>
                  <a:pt x="1324838" y="32703"/>
                </a:lnTo>
                <a:lnTo>
                  <a:pt x="1279119" y="32703"/>
                </a:lnTo>
                <a:close/>
                <a:moveTo>
                  <a:pt x="1357020" y="32703"/>
                </a:moveTo>
                <a:lnTo>
                  <a:pt x="1357020" y="78422"/>
                </a:lnTo>
                <a:lnTo>
                  <a:pt x="1402739" y="78422"/>
                </a:lnTo>
                <a:lnTo>
                  <a:pt x="1402739" y="32703"/>
                </a:lnTo>
                <a:lnTo>
                  <a:pt x="1357020" y="32703"/>
                </a:lnTo>
                <a:close/>
                <a:moveTo>
                  <a:pt x="1434921" y="32703"/>
                </a:moveTo>
                <a:lnTo>
                  <a:pt x="1434921" y="78422"/>
                </a:lnTo>
                <a:lnTo>
                  <a:pt x="1480640" y="78422"/>
                </a:lnTo>
                <a:lnTo>
                  <a:pt x="1480640" y="32703"/>
                </a:lnTo>
                <a:lnTo>
                  <a:pt x="1434921" y="32703"/>
                </a:lnTo>
                <a:close/>
                <a:moveTo>
                  <a:pt x="1512822" y="32703"/>
                </a:moveTo>
                <a:lnTo>
                  <a:pt x="1512822" y="78422"/>
                </a:lnTo>
                <a:lnTo>
                  <a:pt x="1558541" y="78422"/>
                </a:lnTo>
                <a:lnTo>
                  <a:pt x="1558541" y="32703"/>
                </a:lnTo>
                <a:lnTo>
                  <a:pt x="1512822" y="32703"/>
                </a:lnTo>
                <a:close/>
                <a:moveTo>
                  <a:pt x="1590723" y="32703"/>
                </a:moveTo>
                <a:lnTo>
                  <a:pt x="1590723" y="78422"/>
                </a:lnTo>
                <a:lnTo>
                  <a:pt x="1636442" y="78422"/>
                </a:lnTo>
                <a:lnTo>
                  <a:pt x="1636442" y="32703"/>
                </a:lnTo>
                <a:lnTo>
                  <a:pt x="1590723" y="32703"/>
                </a:lnTo>
                <a:close/>
                <a:moveTo>
                  <a:pt x="1668624" y="32703"/>
                </a:moveTo>
                <a:lnTo>
                  <a:pt x="1668624" y="78422"/>
                </a:lnTo>
                <a:lnTo>
                  <a:pt x="1714343" y="78422"/>
                </a:lnTo>
                <a:lnTo>
                  <a:pt x="1714343" y="32703"/>
                </a:lnTo>
                <a:lnTo>
                  <a:pt x="1668624" y="32703"/>
                </a:lnTo>
                <a:close/>
                <a:moveTo>
                  <a:pt x="1746525" y="32703"/>
                </a:moveTo>
                <a:lnTo>
                  <a:pt x="1746525" y="78422"/>
                </a:lnTo>
                <a:lnTo>
                  <a:pt x="1792244" y="78422"/>
                </a:lnTo>
                <a:lnTo>
                  <a:pt x="1792244" y="32703"/>
                </a:lnTo>
                <a:lnTo>
                  <a:pt x="1746525" y="32703"/>
                </a:lnTo>
                <a:close/>
                <a:moveTo>
                  <a:pt x="1824426" y="32703"/>
                </a:moveTo>
                <a:lnTo>
                  <a:pt x="1824426" y="78422"/>
                </a:lnTo>
                <a:lnTo>
                  <a:pt x="1870145" y="78422"/>
                </a:lnTo>
                <a:lnTo>
                  <a:pt x="1870145" y="32703"/>
                </a:lnTo>
                <a:lnTo>
                  <a:pt x="1824426" y="32703"/>
                </a:lnTo>
                <a:close/>
                <a:moveTo>
                  <a:pt x="1902327" y="32703"/>
                </a:moveTo>
                <a:lnTo>
                  <a:pt x="1902327" y="78422"/>
                </a:lnTo>
                <a:lnTo>
                  <a:pt x="1948046" y="78422"/>
                </a:lnTo>
                <a:lnTo>
                  <a:pt x="1948046" y="32703"/>
                </a:lnTo>
                <a:lnTo>
                  <a:pt x="1902327" y="32703"/>
                </a:lnTo>
                <a:close/>
                <a:moveTo>
                  <a:pt x="1980228" y="32703"/>
                </a:moveTo>
                <a:lnTo>
                  <a:pt x="1980228" y="78422"/>
                </a:lnTo>
                <a:lnTo>
                  <a:pt x="2025947" y="78422"/>
                </a:lnTo>
                <a:lnTo>
                  <a:pt x="2025947" y="32703"/>
                </a:lnTo>
                <a:lnTo>
                  <a:pt x="1980228" y="32703"/>
                </a:lnTo>
                <a:close/>
                <a:moveTo>
                  <a:pt x="2058129" y="32703"/>
                </a:moveTo>
                <a:lnTo>
                  <a:pt x="2058129" y="78422"/>
                </a:lnTo>
                <a:lnTo>
                  <a:pt x="2103848" y="78422"/>
                </a:lnTo>
                <a:lnTo>
                  <a:pt x="2103848" y="32703"/>
                </a:lnTo>
                <a:lnTo>
                  <a:pt x="2058129" y="32703"/>
                </a:lnTo>
                <a:close/>
                <a:moveTo>
                  <a:pt x="2136030" y="32703"/>
                </a:moveTo>
                <a:lnTo>
                  <a:pt x="2136030" y="78422"/>
                </a:lnTo>
                <a:lnTo>
                  <a:pt x="2181749" y="78422"/>
                </a:lnTo>
                <a:lnTo>
                  <a:pt x="2181749" y="32703"/>
                </a:lnTo>
                <a:lnTo>
                  <a:pt x="2136030" y="32703"/>
                </a:lnTo>
                <a:close/>
                <a:moveTo>
                  <a:pt x="2213928" y="32703"/>
                </a:moveTo>
                <a:lnTo>
                  <a:pt x="2213928" y="78422"/>
                </a:lnTo>
                <a:lnTo>
                  <a:pt x="2259647" y="78422"/>
                </a:lnTo>
                <a:lnTo>
                  <a:pt x="2259647" y="32703"/>
                </a:lnTo>
                <a:lnTo>
                  <a:pt x="2213928" y="32703"/>
                </a:lnTo>
                <a:close/>
                <a:moveTo>
                  <a:pt x="32703" y="99378"/>
                </a:moveTo>
                <a:lnTo>
                  <a:pt x="32703" y="145097"/>
                </a:lnTo>
                <a:lnTo>
                  <a:pt x="78422" y="145097"/>
                </a:lnTo>
                <a:lnTo>
                  <a:pt x="78422" y="99378"/>
                </a:lnTo>
                <a:lnTo>
                  <a:pt x="32703" y="99378"/>
                </a:lnTo>
                <a:close/>
                <a:moveTo>
                  <a:pt x="110604" y="99378"/>
                </a:moveTo>
                <a:lnTo>
                  <a:pt x="110604" y="145097"/>
                </a:lnTo>
                <a:lnTo>
                  <a:pt x="156323" y="145097"/>
                </a:lnTo>
                <a:lnTo>
                  <a:pt x="156323" y="99378"/>
                </a:lnTo>
                <a:lnTo>
                  <a:pt x="110604" y="99378"/>
                </a:lnTo>
                <a:close/>
                <a:moveTo>
                  <a:pt x="188505" y="99378"/>
                </a:moveTo>
                <a:lnTo>
                  <a:pt x="188505" y="145097"/>
                </a:lnTo>
                <a:lnTo>
                  <a:pt x="234224" y="145097"/>
                </a:lnTo>
                <a:lnTo>
                  <a:pt x="234224" y="99378"/>
                </a:lnTo>
                <a:lnTo>
                  <a:pt x="188505" y="99378"/>
                </a:lnTo>
                <a:close/>
                <a:moveTo>
                  <a:pt x="266406" y="99378"/>
                </a:moveTo>
                <a:lnTo>
                  <a:pt x="266406" y="145097"/>
                </a:lnTo>
                <a:lnTo>
                  <a:pt x="312125" y="145097"/>
                </a:lnTo>
                <a:lnTo>
                  <a:pt x="312125" y="99378"/>
                </a:lnTo>
                <a:lnTo>
                  <a:pt x="266406" y="99378"/>
                </a:lnTo>
                <a:close/>
                <a:moveTo>
                  <a:pt x="344307" y="99378"/>
                </a:moveTo>
                <a:lnTo>
                  <a:pt x="344307" y="145097"/>
                </a:lnTo>
                <a:lnTo>
                  <a:pt x="390026" y="145097"/>
                </a:lnTo>
                <a:lnTo>
                  <a:pt x="390026" y="99378"/>
                </a:lnTo>
                <a:lnTo>
                  <a:pt x="344307" y="99378"/>
                </a:lnTo>
                <a:close/>
                <a:moveTo>
                  <a:pt x="422208" y="99378"/>
                </a:moveTo>
                <a:lnTo>
                  <a:pt x="422208" y="145097"/>
                </a:lnTo>
                <a:lnTo>
                  <a:pt x="467927" y="145097"/>
                </a:lnTo>
                <a:lnTo>
                  <a:pt x="467927" y="99378"/>
                </a:lnTo>
                <a:lnTo>
                  <a:pt x="422208" y="99378"/>
                </a:lnTo>
                <a:close/>
                <a:moveTo>
                  <a:pt x="500109" y="99378"/>
                </a:moveTo>
                <a:lnTo>
                  <a:pt x="500109" y="145097"/>
                </a:lnTo>
                <a:lnTo>
                  <a:pt x="545828" y="145097"/>
                </a:lnTo>
                <a:lnTo>
                  <a:pt x="545828" y="99378"/>
                </a:lnTo>
                <a:lnTo>
                  <a:pt x="500109" y="99378"/>
                </a:lnTo>
                <a:close/>
                <a:moveTo>
                  <a:pt x="578010" y="99378"/>
                </a:moveTo>
                <a:lnTo>
                  <a:pt x="578010" y="145097"/>
                </a:lnTo>
                <a:lnTo>
                  <a:pt x="623729" y="145097"/>
                </a:lnTo>
                <a:lnTo>
                  <a:pt x="623729" y="99378"/>
                </a:lnTo>
                <a:lnTo>
                  <a:pt x="578010" y="99378"/>
                </a:lnTo>
                <a:close/>
                <a:moveTo>
                  <a:pt x="655911" y="99378"/>
                </a:moveTo>
                <a:lnTo>
                  <a:pt x="655911" y="145097"/>
                </a:lnTo>
                <a:lnTo>
                  <a:pt x="701630" y="145097"/>
                </a:lnTo>
                <a:lnTo>
                  <a:pt x="701630" y="99378"/>
                </a:lnTo>
                <a:lnTo>
                  <a:pt x="655911" y="99378"/>
                </a:lnTo>
                <a:close/>
                <a:moveTo>
                  <a:pt x="733812" y="99378"/>
                </a:moveTo>
                <a:lnTo>
                  <a:pt x="733812" y="145097"/>
                </a:lnTo>
                <a:lnTo>
                  <a:pt x="779531" y="145097"/>
                </a:lnTo>
                <a:lnTo>
                  <a:pt x="779531" y="99378"/>
                </a:lnTo>
                <a:lnTo>
                  <a:pt x="733812" y="99378"/>
                </a:lnTo>
                <a:close/>
                <a:moveTo>
                  <a:pt x="811713" y="99378"/>
                </a:moveTo>
                <a:lnTo>
                  <a:pt x="811713" y="145097"/>
                </a:lnTo>
                <a:lnTo>
                  <a:pt x="857432" y="145097"/>
                </a:lnTo>
                <a:lnTo>
                  <a:pt x="857432" y="99378"/>
                </a:lnTo>
                <a:lnTo>
                  <a:pt x="811713" y="99378"/>
                </a:lnTo>
                <a:close/>
                <a:moveTo>
                  <a:pt x="889614" y="99378"/>
                </a:moveTo>
                <a:lnTo>
                  <a:pt x="889614" y="145097"/>
                </a:lnTo>
                <a:lnTo>
                  <a:pt x="935333" y="145097"/>
                </a:lnTo>
                <a:lnTo>
                  <a:pt x="935333" y="99378"/>
                </a:lnTo>
                <a:lnTo>
                  <a:pt x="889614" y="99378"/>
                </a:lnTo>
                <a:close/>
                <a:moveTo>
                  <a:pt x="967515" y="99378"/>
                </a:moveTo>
                <a:lnTo>
                  <a:pt x="967515" y="145097"/>
                </a:lnTo>
                <a:lnTo>
                  <a:pt x="1013234" y="145097"/>
                </a:lnTo>
                <a:lnTo>
                  <a:pt x="1013234" y="99378"/>
                </a:lnTo>
                <a:lnTo>
                  <a:pt x="967515" y="99378"/>
                </a:lnTo>
                <a:close/>
                <a:moveTo>
                  <a:pt x="1045416" y="99378"/>
                </a:moveTo>
                <a:lnTo>
                  <a:pt x="1045416" y="145097"/>
                </a:lnTo>
                <a:lnTo>
                  <a:pt x="1091135" y="145097"/>
                </a:lnTo>
                <a:lnTo>
                  <a:pt x="1091135" y="99378"/>
                </a:lnTo>
                <a:lnTo>
                  <a:pt x="1045416" y="99378"/>
                </a:lnTo>
                <a:close/>
                <a:moveTo>
                  <a:pt x="1123317" y="99378"/>
                </a:moveTo>
                <a:lnTo>
                  <a:pt x="1123317" y="145097"/>
                </a:lnTo>
                <a:lnTo>
                  <a:pt x="1169036" y="145097"/>
                </a:lnTo>
                <a:lnTo>
                  <a:pt x="1169036" y="99378"/>
                </a:lnTo>
                <a:lnTo>
                  <a:pt x="1123317" y="99378"/>
                </a:lnTo>
                <a:close/>
                <a:moveTo>
                  <a:pt x="1201218" y="99378"/>
                </a:moveTo>
                <a:lnTo>
                  <a:pt x="1201218" y="145097"/>
                </a:lnTo>
                <a:lnTo>
                  <a:pt x="1246937" y="145097"/>
                </a:lnTo>
                <a:lnTo>
                  <a:pt x="1246937" y="99378"/>
                </a:lnTo>
                <a:lnTo>
                  <a:pt x="1201218" y="99378"/>
                </a:lnTo>
                <a:close/>
                <a:moveTo>
                  <a:pt x="1279119" y="99378"/>
                </a:moveTo>
                <a:lnTo>
                  <a:pt x="1279119" y="145097"/>
                </a:lnTo>
                <a:lnTo>
                  <a:pt x="1324838" y="145097"/>
                </a:lnTo>
                <a:lnTo>
                  <a:pt x="1324838" y="99378"/>
                </a:lnTo>
                <a:lnTo>
                  <a:pt x="1279119" y="99378"/>
                </a:lnTo>
                <a:close/>
                <a:moveTo>
                  <a:pt x="1357020" y="99378"/>
                </a:moveTo>
                <a:lnTo>
                  <a:pt x="1357020" y="145097"/>
                </a:lnTo>
                <a:lnTo>
                  <a:pt x="1402739" y="145097"/>
                </a:lnTo>
                <a:lnTo>
                  <a:pt x="1402739" y="99378"/>
                </a:lnTo>
                <a:lnTo>
                  <a:pt x="1357020" y="99378"/>
                </a:lnTo>
                <a:close/>
                <a:moveTo>
                  <a:pt x="1434921" y="99378"/>
                </a:moveTo>
                <a:lnTo>
                  <a:pt x="1434921" y="145097"/>
                </a:lnTo>
                <a:lnTo>
                  <a:pt x="1480640" y="145097"/>
                </a:lnTo>
                <a:lnTo>
                  <a:pt x="1480640" y="99378"/>
                </a:lnTo>
                <a:lnTo>
                  <a:pt x="1434921" y="99378"/>
                </a:lnTo>
                <a:close/>
                <a:moveTo>
                  <a:pt x="1512822" y="99378"/>
                </a:moveTo>
                <a:lnTo>
                  <a:pt x="1512822" y="145097"/>
                </a:lnTo>
                <a:lnTo>
                  <a:pt x="1558541" y="145097"/>
                </a:lnTo>
                <a:lnTo>
                  <a:pt x="1558541" y="99378"/>
                </a:lnTo>
                <a:lnTo>
                  <a:pt x="1512822" y="99378"/>
                </a:lnTo>
                <a:close/>
                <a:moveTo>
                  <a:pt x="1590723" y="99378"/>
                </a:moveTo>
                <a:lnTo>
                  <a:pt x="1590723" y="145097"/>
                </a:lnTo>
                <a:lnTo>
                  <a:pt x="1636442" y="145097"/>
                </a:lnTo>
                <a:lnTo>
                  <a:pt x="1636442" y="99378"/>
                </a:lnTo>
                <a:lnTo>
                  <a:pt x="1590723" y="99378"/>
                </a:lnTo>
                <a:close/>
                <a:moveTo>
                  <a:pt x="1668624" y="99378"/>
                </a:moveTo>
                <a:lnTo>
                  <a:pt x="1668624" y="145097"/>
                </a:lnTo>
                <a:lnTo>
                  <a:pt x="1714343" y="145097"/>
                </a:lnTo>
                <a:lnTo>
                  <a:pt x="1714343" y="99378"/>
                </a:lnTo>
                <a:lnTo>
                  <a:pt x="1668624" y="99378"/>
                </a:lnTo>
                <a:close/>
                <a:moveTo>
                  <a:pt x="1746525" y="99378"/>
                </a:moveTo>
                <a:lnTo>
                  <a:pt x="1746525" y="145097"/>
                </a:lnTo>
                <a:lnTo>
                  <a:pt x="1792244" y="145097"/>
                </a:lnTo>
                <a:lnTo>
                  <a:pt x="1792244" y="99378"/>
                </a:lnTo>
                <a:lnTo>
                  <a:pt x="1746525" y="99378"/>
                </a:lnTo>
                <a:close/>
                <a:moveTo>
                  <a:pt x="1824426" y="99378"/>
                </a:moveTo>
                <a:lnTo>
                  <a:pt x="1824426" y="145097"/>
                </a:lnTo>
                <a:lnTo>
                  <a:pt x="1870145" y="145097"/>
                </a:lnTo>
                <a:lnTo>
                  <a:pt x="1870145" y="99378"/>
                </a:lnTo>
                <a:lnTo>
                  <a:pt x="1824426" y="99378"/>
                </a:lnTo>
                <a:close/>
                <a:moveTo>
                  <a:pt x="1902327" y="99378"/>
                </a:moveTo>
                <a:lnTo>
                  <a:pt x="1902327" y="145097"/>
                </a:lnTo>
                <a:lnTo>
                  <a:pt x="1948046" y="145097"/>
                </a:lnTo>
                <a:lnTo>
                  <a:pt x="1948046" y="99378"/>
                </a:lnTo>
                <a:lnTo>
                  <a:pt x="1902327" y="99378"/>
                </a:lnTo>
                <a:close/>
                <a:moveTo>
                  <a:pt x="1980228" y="99378"/>
                </a:moveTo>
                <a:lnTo>
                  <a:pt x="1980228" y="145097"/>
                </a:lnTo>
                <a:lnTo>
                  <a:pt x="2025947" y="145097"/>
                </a:lnTo>
                <a:lnTo>
                  <a:pt x="2025947" y="99378"/>
                </a:lnTo>
                <a:lnTo>
                  <a:pt x="1980228" y="99378"/>
                </a:lnTo>
                <a:close/>
                <a:moveTo>
                  <a:pt x="2058129" y="99378"/>
                </a:moveTo>
                <a:lnTo>
                  <a:pt x="2058129" y="145097"/>
                </a:lnTo>
                <a:lnTo>
                  <a:pt x="2103848" y="145097"/>
                </a:lnTo>
                <a:lnTo>
                  <a:pt x="2103848" y="99378"/>
                </a:lnTo>
                <a:lnTo>
                  <a:pt x="2058129" y="99378"/>
                </a:lnTo>
                <a:close/>
                <a:moveTo>
                  <a:pt x="2136030" y="99378"/>
                </a:moveTo>
                <a:lnTo>
                  <a:pt x="2136030" y="145097"/>
                </a:lnTo>
                <a:lnTo>
                  <a:pt x="2181749" y="145097"/>
                </a:lnTo>
                <a:lnTo>
                  <a:pt x="2181749" y="99378"/>
                </a:lnTo>
                <a:lnTo>
                  <a:pt x="2136030" y="99378"/>
                </a:lnTo>
                <a:close/>
                <a:moveTo>
                  <a:pt x="2213928" y="99378"/>
                </a:moveTo>
                <a:lnTo>
                  <a:pt x="2213928" y="145097"/>
                </a:lnTo>
                <a:lnTo>
                  <a:pt x="2259647" y="145097"/>
                </a:lnTo>
                <a:lnTo>
                  <a:pt x="2259647" y="99378"/>
                </a:lnTo>
                <a:lnTo>
                  <a:pt x="2213928" y="99378"/>
                </a:lnTo>
                <a:close/>
                <a:moveTo>
                  <a:pt x="32703" y="166053"/>
                </a:moveTo>
                <a:lnTo>
                  <a:pt x="32703" y="211772"/>
                </a:lnTo>
                <a:lnTo>
                  <a:pt x="78422" y="211772"/>
                </a:lnTo>
                <a:lnTo>
                  <a:pt x="78422" y="166053"/>
                </a:lnTo>
                <a:lnTo>
                  <a:pt x="32703" y="166053"/>
                </a:lnTo>
                <a:close/>
                <a:moveTo>
                  <a:pt x="110604" y="166053"/>
                </a:moveTo>
                <a:lnTo>
                  <a:pt x="110604" y="211772"/>
                </a:lnTo>
                <a:lnTo>
                  <a:pt x="156323" y="211772"/>
                </a:lnTo>
                <a:lnTo>
                  <a:pt x="156323" y="166053"/>
                </a:lnTo>
                <a:lnTo>
                  <a:pt x="110604" y="166053"/>
                </a:lnTo>
                <a:close/>
                <a:moveTo>
                  <a:pt x="188505" y="166053"/>
                </a:moveTo>
                <a:lnTo>
                  <a:pt x="188505" y="211772"/>
                </a:lnTo>
                <a:lnTo>
                  <a:pt x="234224" y="211772"/>
                </a:lnTo>
                <a:lnTo>
                  <a:pt x="234224" y="166053"/>
                </a:lnTo>
                <a:lnTo>
                  <a:pt x="188505" y="166053"/>
                </a:lnTo>
                <a:close/>
                <a:moveTo>
                  <a:pt x="266406" y="166053"/>
                </a:moveTo>
                <a:lnTo>
                  <a:pt x="266406" y="211772"/>
                </a:lnTo>
                <a:lnTo>
                  <a:pt x="312125" y="211772"/>
                </a:lnTo>
                <a:lnTo>
                  <a:pt x="312125" y="166053"/>
                </a:lnTo>
                <a:lnTo>
                  <a:pt x="266406" y="166053"/>
                </a:lnTo>
                <a:close/>
                <a:moveTo>
                  <a:pt x="344307" y="166053"/>
                </a:moveTo>
                <a:lnTo>
                  <a:pt x="344307" y="211772"/>
                </a:lnTo>
                <a:lnTo>
                  <a:pt x="390026" y="211772"/>
                </a:lnTo>
                <a:lnTo>
                  <a:pt x="390026" y="166053"/>
                </a:lnTo>
                <a:lnTo>
                  <a:pt x="344307" y="166053"/>
                </a:lnTo>
                <a:close/>
                <a:moveTo>
                  <a:pt x="422208" y="166053"/>
                </a:moveTo>
                <a:lnTo>
                  <a:pt x="422208" y="211772"/>
                </a:lnTo>
                <a:lnTo>
                  <a:pt x="467927" y="211772"/>
                </a:lnTo>
                <a:lnTo>
                  <a:pt x="467927" y="166053"/>
                </a:lnTo>
                <a:lnTo>
                  <a:pt x="422208" y="166053"/>
                </a:lnTo>
                <a:close/>
                <a:moveTo>
                  <a:pt x="500109" y="166053"/>
                </a:moveTo>
                <a:lnTo>
                  <a:pt x="500109" y="211772"/>
                </a:lnTo>
                <a:lnTo>
                  <a:pt x="545828" y="211772"/>
                </a:lnTo>
                <a:lnTo>
                  <a:pt x="545828" y="166053"/>
                </a:lnTo>
                <a:lnTo>
                  <a:pt x="500109" y="166053"/>
                </a:lnTo>
                <a:close/>
                <a:moveTo>
                  <a:pt x="578010" y="166053"/>
                </a:moveTo>
                <a:lnTo>
                  <a:pt x="578010" y="211772"/>
                </a:lnTo>
                <a:lnTo>
                  <a:pt x="623729" y="211772"/>
                </a:lnTo>
                <a:lnTo>
                  <a:pt x="623729" y="166053"/>
                </a:lnTo>
                <a:lnTo>
                  <a:pt x="578010" y="166053"/>
                </a:lnTo>
                <a:close/>
                <a:moveTo>
                  <a:pt x="655911" y="166053"/>
                </a:moveTo>
                <a:lnTo>
                  <a:pt x="655911" y="211772"/>
                </a:lnTo>
                <a:lnTo>
                  <a:pt x="701630" y="211772"/>
                </a:lnTo>
                <a:lnTo>
                  <a:pt x="701630" y="166053"/>
                </a:lnTo>
                <a:lnTo>
                  <a:pt x="655911" y="166053"/>
                </a:lnTo>
                <a:close/>
                <a:moveTo>
                  <a:pt x="733812" y="166053"/>
                </a:moveTo>
                <a:lnTo>
                  <a:pt x="733812" y="211772"/>
                </a:lnTo>
                <a:lnTo>
                  <a:pt x="779531" y="211772"/>
                </a:lnTo>
                <a:lnTo>
                  <a:pt x="779531" y="166053"/>
                </a:lnTo>
                <a:lnTo>
                  <a:pt x="733812" y="166053"/>
                </a:lnTo>
                <a:close/>
                <a:moveTo>
                  <a:pt x="811713" y="166053"/>
                </a:moveTo>
                <a:lnTo>
                  <a:pt x="811713" y="211772"/>
                </a:lnTo>
                <a:lnTo>
                  <a:pt x="857432" y="211772"/>
                </a:lnTo>
                <a:lnTo>
                  <a:pt x="857432" y="166053"/>
                </a:lnTo>
                <a:lnTo>
                  <a:pt x="811713" y="166053"/>
                </a:lnTo>
                <a:close/>
                <a:moveTo>
                  <a:pt x="889614" y="166053"/>
                </a:moveTo>
                <a:lnTo>
                  <a:pt x="889614" y="211772"/>
                </a:lnTo>
                <a:lnTo>
                  <a:pt x="935333" y="211772"/>
                </a:lnTo>
                <a:lnTo>
                  <a:pt x="935333" y="166053"/>
                </a:lnTo>
                <a:lnTo>
                  <a:pt x="889614" y="166053"/>
                </a:lnTo>
                <a:close/>
                <a:moveTo>
                  <a:pt x="967515" y="166053"/>
                </a:moveTo>
                <a:lnTo>
                  <a:pt x="967515" y="211772"/>
                </a:lnTo>
                <a:lnTo>
                  <a:pt x="1013234" y="211772"/>
                </a:lnTo>
                <a:lnTo>
                  <a:pt x="1013234" y="166053"/>
                </a:lnTo>
                <a:lnTo>
                  <a:pt x="967515" y="166053"/>
                </a:lnTo>
                <a:close/>
                <a:moveTo>
                  <a:pt x="1045416" y="166053"/>
                </a:moveTo>
                <a:lnTo>
                  <a:pt x="1045416" y="211772"/>
                </a:lnTo>
                <a:lnTo>
                  <a:pt x="1091135" y="211772"/>
                </a:lnTo>
                <a:lnTo>
                  <a:pt x="1091135" y="166053"/>
                </a:lnTo>
                <a:lnTo>
                  <a:pt x="1045416" y="166053"/>
                </a:lnTo>
                <a:close/>
                <a:moveTo>
                  <a:pt x="1123317" y="166053"/>
                </a:moveTo>
                <a:lnTo>
                  <a:pt x="1123317" y="211772"/>
                </a:lnTo>
                <a:lnTo>
                  <a:pt x="1169036" y="211772"/>
                </a:lnTo>
                <a:lnTo>
                  <a:pt x="1169036" y="166053"/>
                </a:lnTo>
                <a:lnTo>
                  <a:pt x="1123317" y="166053"/>
                </a:lnTo>
                <a:close/>
                <a:moveTo>
                  <a:pt x="1201218" y="166053"/>
                </a:moveTo>
                <a:lnTo>
                  <a:pt x="1201218" y="211772"/>
                </a:lnTo>
                <a:lnTo>
                  <a:pt x="1246937" y="211772"/>
                </a:lnTo>
                <a:lnTo>
                  <a:pt x="1246937" y="166053"/>
                </a:lnTo>
                <a:lnTo>
                  <a:pt x="1201218" y="166053"/>
                </a:lnTo>
                <a:close/>
                <a:moveTo>
                  <a:pt x="1279119" y="166053"/>
                </a:moveTo>
                <a:lnTo>
                  <a:pt x="1279119" y="211772"/>
                </a:lnTo>
                <a:lnTo>
                  <a:pt x="1324838" y="211772"/>
                </a:lnTo>
                <a:lnTo>
                  <a:pt x="1324838" y="166053"/>
                </a:lnTo>
                <a:lnTo>
                  <a:pt x="1279119" y="166053"/>
                </a:lnTo>
                <a:close/>
                <a:moveTo>
                  <a:pt x="1357020" y="166053"/>
                </a:moveTo>
                <a:lnTo>
                  <a:pt x="1357020" y="211772"/>
                </a:lnTo>
                <a:lnTo>
                  <a:pt x="1402739" y="211772"/>
                </a:lnTo>
                <a:lnTo>
                  <a:pt x="1402739" y="166053"/>
                </a:lnTo>
                <a:lnTo>
                  <a:pt x="1357020" y="166053"/>
                </a:lnTo>
                <a:close/>
                <a:moveTo>
                  <a:pt x="1434921" y="166053"/>
                </a:moveTo>
                <a:lnTo>
                  <a:pt x="1434921" y="211772"/>
                </a:lnTo>
                <a:lnTo>
                  <a:pt x="1480640" y="211772"/>
                </a:lnTo>
                <a:lnTo>
                  <a:pt x="1480640" y="166053"/>
                </a:lnTo>
                <a:lnTo>
                  <a:pt x="1434921" y="166053"/>
                </a:lnTo>
                <a:close/>
                <a:moveTo>
                  <a:pt x="1512822" y="166053"/>
                </a:moveTo>
                <a:lnTo>
                  <a:pt x="1512822" y="211772"/>
                </a:lnTo>
                <a:lnTo>
                  <a:pt x="1558541" y="211772"/>
                </a:lnTo>
                <a:lnTo>
                  <a:pt x="1558541" y="166053"/>
                </a:lnTo>
                <a:lnTo>
                  <a:pt x="1512822" y="166053"/>
                </a:lnTo>
                <a:close/>
                <a:moveTo>
                  <a:pt x="1590723" y="166053"/>
                </a:moveTo>
                <a:lnTo>
                  <a:pt x="1590723" y="211772"/>
                </a:lnTo>
                <a:lnTo>
                  <a:pt x="1636442" y="211772"/>
                </a:lnTo>
                <a:lnTo>
                  <a:pt x="1636442" y="166053"/>
                </a:lnTo>
                <a:lnTo>
                  <a:pt x="1590723" y="166053"/>
                </a:lnTo>
                <a:close/>
                <a:moveTo>
                  <a:pt x="1668624" y="166053"/>
                </a:moveTo>
                <a:lnTo>
                  <a:pt x="1668624" y="211772"/>
                </a:lnTo>
                <a:lnTo>
                  <a:pt x="1714343" y="211772"/>
                </a:lnTo>
                <a:lnTo>
                  <a:pt x="1714343" y="166053"/>
                </a:lnTo>
                <a:lnTo>
                  <a:pt x="1668624" y="166053"/>
                </a:lnTo>
                <a:close/>
                <a:moveTo>
                  <a:pt x="1746525" y="166053"/>
                </a:moveTo>
                <a:lnTo>
                  <a:pt x="1746525" y="211772"/>
                </a:lnTo>
                <a:lnTo>
                  <a:pt x="1792244" y="211772"/>
                </a:lnTo>
                <a:lnTo>
                  <a:pt x="1792244" y="166053"/>
                </a:lnTo>
                <a:lnTo>
                  <a:pt x="1746525" y="166053"/>
                </a:lnTo>
                <a:close/>
                <a:moveTo>
                  <a:pt x="1824426" y="166053"/>
                </a:moveTo>
                <a:lnTo>
                  <a:pt x="1824426" y="211772"/>
                </a:lnTo>
                <a:lnTo>
                  <a:pt x="1870145" y="211772"/>
                </a:lnTo>
                <a:lnTo>
                  <a:pt x="1870145" y="166053"/>
                </a:lnTo>
                <a:lnTo>
                  <a:pt x="1824426" y="166053"/>
                </a:lnTo>
                <a:close/>
                <a:moveTo>
                  <a:pt x="1902327" y="166053"/>
                </a:moveTo>
                <a:lnTo>
                  <a:pt x="1902327" y="211772"/>
                </a:lnTo>
                <a:lnTo>
                  <a:pt x="1948046" y="211772"/>
                </a:lnTo>
                <a:lnTo>
                  <a:pt x="1948046" y="166053"/>
                </a:lnTo>
                <a:lnTo>
                  <a:pt x="1902327" y="166053"/>
                </a:lnTo>
                <a:close/>
                <a:moveTo>
                  <a:pt x="1980228" y="166053"/>
                </a:moveTo>
                <a:lnTo>
                  <a:pt x="1980228" y="211772"/>
                </a:lnTo>
                <a:lnTo>
                  <a:pt x="2025947" y="211772"/>
                </a:lnTo>
                <a:lnTo>
                  <a:pt x="2025947" y="166053"/>
                </a:lnTo>
                <a:lnTo>
                  <a:pt x="1980228" y="166053"/>
                </a:lnTo>
                <a:close/>
                <a:moveTo>
                  <a:pt x="2058129" y="166053"/>
                </a:moveTo>
                <a:lnTo>
                  <a:pt x="2058129" y="211772"/>
                </a:lnTo>
                <a:lnTo>
                  <a:pt x="2103848" y="211772"/>
                </a:lnTo>
                <a:lnTo>
                  <a:pt x="2103848" y="166053"/>
                </a:lnTo>
                <a:lnTo>
                  <a:pt x="2058129" y="166053"/>
                </a:lnTo>
                <a:close/>
                <a:moveTo>
                  <a:pt x="2136030" y="166053"/>
                </a:moveTo>
                <a:lnTo>
                  <a:pt x="2136030" y="211772"/>
                </a:lnTo>
                <a:lnTo>
                  <a:pt x="2181749" y="211772"/>
                </a:lnTo>
                <a:lnTo>
                  <a:pt x="2181749" y="166053"/>
                </a:lnTo>
                <a:lnTo>
                  <a:pt x="2136030" y="166053"/>
                </a:lnTo>
                <a:close/>
                <a:moveTo>
                  <a:pt x="2213928" y="166053"/>
                </a:moveTo>
                <a:lnTo>
                  <a:pt x="2213928" y="211772"/>
                </a:lnTo>
                <a:lnTo>
                  <a:pt x="2259647" y="211772"/>
                </a:lnTo>
                <a:lnTo>
                  <a:pt x="2259647" y="166053"/>
                </a:lnTo>
                <a:lnTo>
                  <a:pt x="2213928" y="166053"/>
                </a:lnTo>
                <a:close/>
                <a:moveTo>
                  <a:pt x="32703" y="232728"/>
                </a:moveTo>
                <a:lnTo>
                  <a:pt x="32703" y="278447"/>
                </a:lnTo>
                <a:lnTo>
                  <a:pt x="78422" y="278447"/>
                </a:lnTo>
                <a:lnTo>
                  <a:pt x="78422" y="232728"/>
                </a:lnTo>
                <a:lnTo>
                  <a:pt x="32703" y="232728"/>
                </a:lnTo>
                <a:close/>
                <a:moveTo>
                  <a:pt x="110604" y="232728"/>
                </a:moveTo>
                <a:lnTo>
                  <a:pt x="110604" y="278447"/>
                </a:lnTo>
                <a:lnTo>
                  <a:pt x="156323" y="278447"/>
                </a:lnTo>
                <a:lnTo>
                  <a:pt x="156323" y="232728"/>
                </a:lnTo>
                <a:lnTo>
                  <a:pt x="110604" y="232728"/>
                </a:lnTo>
                <a:close/>
                <a:moveTo>
                  <a:pt x="188505" y="232728"/>
                </a:moveTo>
                <a:lnTo>
                  <a:pt x="188505" y="278447"/>
                </a:lnTo>
                <a:lnTo>
                  <a:pt x="234224" y="278447"/>
                </a:lnTo>
                <a:lnTo>
                  <a:pt x="234224" y="232728"/>
                </a:lnTo>
                <a:lnTo>
                  <a:pt x="188505" y="232728"/>
                </a:lnTo>
                <a:close/>
                <a:moveTo>
                  <a:pt x="266406" y="232728"/>
                </a:moveTo>
                <a:lnTo>
                  <a:pt x="266406" y="278447"/>
                </a:lnTo>
                <a:lnTo>
                  <a:pt x="312125" y="278447"/>
                </a:lnTo>
                <a:lnTo>
                  <a:pt x="312125" y="232728"/>
                </a:lnTo>
                <a:lnTo>
                  <a:pt x="266406" y="232728"/>
                </a:lnTo>
                <a:close/>
                <a:moveTo>
                  <a:pt x="344307" y="232728"/>
                </a:moveTo>
                <a:lnTo>
                  <a:pt x="344307" y="278447"/>
                </a:lnTo>
                <a:lnTo>
                  <a:pt x="390026" y="278447"/>
                </a:lnTo>
                <a:lnTo>
                  <a:pt x="390026" y="232728"/>
                </a:lnTo>
                <a:lnTo>
                  <a:pt x="344307" y="232728"/>
                </a:lnTo>
                <a:close/>
                <a:moveTo>
                  <a:pt x="422208" y="232728"/>
                </a:moveTo>
                <a:lnTo>
                  <a:pt x="422208" y="278447"/>
                </a:lnTo>
                <a:lnTo>
                  <a:pt x="467927" y="278447"/>
                </a:lnTo>
                <a:lnTo>
                  <a:pt x="467927" y="232728"/>
                </a:lnTo>
                <a:lnTo>
                  <a:pt x="422208" y="232728"/>
                </a:lnTo>
                <a:close/>
                <a:moveTo>
                  <a:pt x="500109" y="232728"/>
                </a:moveTo>
                <a:lnTo>
                  <a:pt x="500109" y="278447"/>
                </a:lnTo>
                <a:lnTo>
                  <a:pt x="545828" y="278447"/>
                </a:lnTo>
                <a:lnTo>
                  <a:pt x="545828" y="232728"/>
                </a:lnTo>
                <a:lnTo>
                  <a:pt x="500109" y="232728"/>
                </a:lnTo>
                <a:close/>
                <a:moveTo>
                  <a:pt x="578010" y="232728"/>
                </a:moveTo>
                <a:lnTo>
                  <a:pt x="578010" y="278447"/>
                </a:lnTo>
                <a:lnTo>
                  <a:pt x="623729" y="278447"/>
                </a:lnTo>
                <a:lnTo>
                  <a:pt x="623729" y="232728"/>
                </a:lnTo>
                <a:lnTo>
                  <a:pt x="578010" y="232728"/>
                </a:lnTo>
                <a:close/>
                <a:moveTo>
                  <a:pt x="655911" y="232728"/>
                </a:moveTo>
                <a:lnTo>
                  <a:pt x="655911" y="278447"/>
                </a:lnTo>
                <a:lnTo>
                  <a:pt x="701630" y="278447"/>
                </a:lnTo>
                <a:lnTo>
                  <a:pt x="701630" y="232728"/>
                </a:lnTo>
                <a:lnTo>
                  <a:pt x="655911" y="232728"/>
                </a:lnTo>
                <a:close/>
                <a:moveTo>
                  <a:pt x="733812" y="232728"/>
                </a:moveTo>
                <a:lnTo>
                  <a:pt x="733812" y="278447"/>
                </a:lnTo>
                <a:lnTo>
                  <a:pt x="779531" y="278447"/>
                </a:lnTo>
                <a:lnTo>
                  <a:pt x="779531" y="232728"/>
                </a:lnTo>
                <a:lnTo>
                  <a:pt x="733812" y="232728"/>
                </a:lnTo>
                <a:close/>
                <a:moveTo>
                  <a:pt x="811713" y="232728"/>
                </a:moveTo>
                <a:lnTo>
                  <a:pt x="811713" y="278447"/>
                </a:lnTo>
                <a:lnTo>
                  <a:pt x="857432" y="278447"/>
                </a:lnTo>
                <a:lnTo>
                  <a:pt x="857432" y="232728"/>
                </a:lnTo>
                <a:lnTo>
                  <a:pt x="811713" y="232728"/>
                </a:lnTo>
                <a:close/>
                <a:moveTo>
                  <a:pt x="889614" y="232728"/>
                </a:moveTo>
                <a:lnTo>
                  <a:pt x="889614" y="278447"/>
                </a:lnTo>
                <a:lnTo>
                  <a:pt x="935333" y="278447"/>
                </a:lnTo>
                <a:lnTo>
                  <a:pt x="935333" y="232728"/>
                </a:lnTo>
                <a:lnTo>
                  <a:pt x="889614" y="232728"/>
                </a:lnTo>
                <a:close/>
                <a:moveTo>
                  <a:pt x="967515" y="232728"/>
                </a:moveTo>
                <a:lnTo>
                  <a:pt x="967515" y="278447"/>
                </a:lnTo>
                <a:lnTo>
                  <a:pt x="1013234" y="278447"/>
                </a:lnTo>
                <a:lnTo>
                  <a:pt x="1013234" y="232728"/>
                </a:lnTo>
                <a:lnTo>
                  <a:pt x="967515" y="232728"/>
                </a:lnTo>
                <a:close/>
                <a:moveTo>
                  <a:pt x="1045416" y="232728"/>
                </a:moveTo>
                <a:lnTo>
                  <a:pt x="1045416" y="278447"/>
                </a:lnTo>
                <a:lnTo>
                  <a:pt x="1091135" y="278447"/>
                </a:lnTo>
                <a:lnTo>
                  <a:pt x="1091135" y="232728"/>
                </a:lnTo>
                <a:lnTo>
                  <a:pt x="1045416" y="232728"/>
                </a:lnTo>
                <a:close/>
                <a:moveTo>
                  <a:pt x="1123317" y="232728"/>
                </a:moveTo>
                <a:lnTo>
                  <a:pt x="1123317" y="278447"/>
                </a:lnTo>
                <a:lnTo>
                  <a:pt x="1169036" y="278447"/>
                </a:lnTo>
                <a:lnTo>
                  <a:pt x="1169036" y="232728"/>
                </a:lnTo>
                <a:lnTo>
                  <a:pt x="1123317" y="232728"/>
                </a:lnTo>
                <a:close/>
                <a:moveTo>
                  <a:pt x="1201218" y="232728"/>
                </a:moveTo>
                <a:lnTo>
                  <a:pt x="1201218" y="278447"/>
                </a:lnTo>
                <a:lnTo>
                  <a:pt x="1246937" y="278447"/>
                </a:lnTo>
                <a:lnTo>
                  <a:pt x="1246937" y="232728"/>
                </a:lnTo>
                <a:lnTo>
                  <a:pt x="1201218" y="232728"/>
                </a:lnTo>
                <a:close/>
                <a:moveTo>
                  <a:pt x="1279119" y="232728"/>
                </a:moveTo>
                <a:lnTo>
                  <a:pt x="1279119" y="278447"/>
                </a:lnTo>
                <a:lnTo>
                  <a:pt x="1324838" y="278447"/>
                </a:lnTo>
                <a:lnTo>
                  <a:pt x="1324838" y="232728"/>
                </a:lnTo>
                <a:lnTo>
                  <a:pt x="1279119" y="232728"/>
                </a:lnTo>
                <a:close/>
                <a:moveTo>
                  <a:pt x="1357020" y="232728"/>
                </a:moveTo>
                <a:lnTo>
                  <a:pt x="1357020" y="278447"/>
                </a:lnTo>
                <a:lnTo>
                  <a:pt x="1402739" y="278447"/>
                </a:lnTo>
                <a:lnTo>
                  <a:pt x="1402739" y="232728"/>
                </a:lnTo>
                <a:lnTo>
                  <a:pt x="1357020" y="232728"/>
                </a:lnTo>
                <a:close/>
                <a:moveTo>
                  <a:pt x="1434921" y="232728"/>
                </a:moveTo>
                <a:lnTo>
                  <a:pt x="1434921" y="278447"/>
                </a:lnTo>
                <a:lnTo>
                  <a:pt x="1480640" y="278447"/>
                </a:lnTo>
                <a:lnTo>
                  <a:pt x="1480640" y="232728"/>
                </a:lnTo>
                <a:lnTo>
                  <a:pt x="1434921" y="232728"/>
                </a:lnTo>
                <a:close/>
                <a:moveTo>
                  <a:pt x="1512822" y="232728"/>
                </a:moveTo>
                <a:lnTo>
                  <a:pt x="1512822" y="278447"/>
                </a:lnTo>
                <a:lnTo>
                  <a:pt x="1558541" y="278447"/>
                </a:lnTo>
                <a:lnTo>
                  <a:pt x="1558541" y="232728"/>
                </a:lnTo>
                <a:lnTo>
                  <a:pt x="1512822" y="232728"/>
                </a:lnTo>
                <a:close/>
                <a:moveTo>
                  <a:pt x="1590723" y="232728"/>
                </a:moveTo>
                <a:lnTo>
                  <a:pt x="1590723" y="278447"/>
                </a:lnTo>
                <a:lnTo>
                  <a:pt x="1636442" y="278447"/>
                </a:lnTo>
                <a:lnTo>
                  <a:pt x="1636442" y="232728"/>
                </a:lnTo>
                <a:lnTo>
                  <a:pt x="1590723" y="232728"/>
                </a:lnTo>
                <a:close/>
                <a:moveTo>
                  <a:pt x="1668624" y="232728"/>
                </a:moveTo>
                <a:lnTo>
                  <a:pt x="1668624" y="278447"/>
                </a:lnTo>
                <a:lnTo>
                  <a:pt x="1714343" y="278447"/>
                </a:lnTo>
                <a:lnTo>
                  <a:pt x="1714343" y="232728"/>
                </a:lnTo>
                <a:lnTo>
                  <a:pt x="1668624" y="232728"/>
                </a:lnTo>
                <a:close/>
                <a:moveTo>
                  <a:pt x="1746525" y="232728"/>
                </a:moveTo>
                <a:lnTo>
                  <a:pt x="1746525" y="278447"/>
                </a:lnTo>
                <a:lnTo>
                  <a:pt x="1792244" y="278447"/>
                </a:lnTo>
                <a:lnTo>
                  <a:pt x="1792244" y="232728"/>
                </a:lnTo>
                <a:lnTo>
                  <a:pt x="1746525" y="232728"/>
                </a:lnTo>
                <a:close/>
                <a:moveTo>
                  <a:pt x="1824426" y="232728"/>
                </a:moveTo>
                <a:lnTo>
                  <a:pt x="1824426" y="278447"/>
                </a:lnTo>
                <a:lnTo>
                  <a:pt x="1870145" y="278447"/>
                </a:lnTo>
                <a:lnTo>
                  <a:pt x="1870145" y="232728"/>
                </a:lnTo>
                <a:lnTo>
                  <a:pt x="1824426" y="232728"/>
                </a:lnTo>
                <a:close/>
                <a:moveTo>
                  <a:pt x="1902327" y="232728"/>
                </a:moveTo>
                <a:lnTo>
                  <a:pt x="1902327" y="278447"/>
                </a:lnTo>
                <a:lnTo>
                  <a:pt x="1948046" y="278447"/>
                </a:lnTo>
                <a:lnTo>
                  <a:pt x="1948046" y="232728"/>
                </a:lnTo>
                <a:lnTo>
                  <a:pt x="1902327" y="232728"/>
                </a:lnTo>
                <a:close/>
                <a:moveTo>
                  <a:pt x="1980228" y="232728"/>
                </a:moveTo>
                <a:lnTo>
                  <a:pt x="1980228" y="278447"/>
                </a:lnTo>
                <a:lnTo>
                  <a:pt x="2025947" y="278447"/>
                </a:lnTo>
                <a:lnTo>
                  <a:pt x="2025947" y="232728"/>
                </a:lnTo>
                <a:lnTo>
                  <a:pt x="1980228" y="232728"/>
                </a:lnTo>
                <a:close/>
                <a:moveTo>
                  <a:pt x="2058129" y="232728"/>
                </a:moveTo>
                <a:lnTo>
                  <a:pt x="2058129" y="278447"/>
                </a:lnTo>
                <a:lnTo>
                  <a:pt x="2103848" y="278447"/>
                </a:lnTo>
                <a:lnTo>
                  <a:pt x="2103848" y="232728"/>
                </a:lnTo>
                <a:lnTo>
                  <a:pt x="2058129" y="232728"/>
                </a:lnTo>
                <a:close/>
                <a:moveTo>
                  <a:pt x="2136030" y="232728"/>
                </a:moveTo>
                <a:lnTo>
                  <a:pt x="2136030" y="278447"/>
                </a:lnTo>
                <a:lnTo>
                  <a:pt x="2181749" y="278447"/>
                </a:lnTo>
                <a:lnTo>
                  <a:pt x="2181749" y="232728"/>
                </a:lnTo>
                <a:lnTo>
                  <a:pt x="2136030" y="232728"/>
                </a:lnTo>
                <a:close/>
                <a:moveTo>
                  <a:pt x="2213928" y="232728"/>
                </a:moveTo>
                <a:lnTo>
                  <a:pt x="2213928" y="278447"/>
                </a:lnTo>
                <a:lnTo>
                  <a:pt x="2259647" y="278447"/>
                </a:lnTo>
                <a:lnTo>
                  <a:pt x="2259647" y="232728"/>
                </a:lnTo>
                <a:lnTo>
                  <a:pt x="2213928" y="232728"/>
                </a:lnTo>
                <a:close/>
                <a:moveTo>
                  <a:pt x="32703" y="299403"/>
                </a:moveTo>
                <a:lnTo>
                  <a:pt x="32703" y="345122"/>
                </a:lnTo>
                <a:lnTo>
                  <a:pt x="78422" y="345122"/>
                </a:lnTo>
                <a:lnTo>
                  <a:pt x="78422" y="299403"/>
                </a:lnTo>
                <a:lnTo>
                  <a:pt x="32703" y="299403"/>
                </a:lnTo>
                <a:close/>
                <a:moveTo>
                  <a:pt x="110604" y="299403"/>
                </a:moveTo>
                <a:lnTo>
                  <a:pt x="110604" y="345122"/>
                </a:lnTo>
                <a:lnTo>
                  <a:pt x="156323" y="345122"/>
                </a:lnTo>
                <a:lnTo>
                  <a:pt x="156323" y="299403"/>
                </a:lnTo>
                <a:lnTo>
                  <a:pt x="110604" y="299403"/>
                </a:lnTo>
                <a:close/>
                <a:moveTo>
                  <a:pt x="188505" y="299403"/>
                </a:moveTo>
                <a:lnTo>
                  <a:pt x="188505" y="345122"/>
                </a:lnTo>
                <a:lnTo>
                  <a:pt x="234224" y="345122"/>
                </a:lnTo>
                <a:lnTo>
                  <a:pt x="234224" y="299403"/>
                </a:lnTo>
                <a:lnTo>
                  <a:pt x="188505" y="299403"/>
                </a:lnTo>
                <a:close/>
                <a:moveTo>
                  <a:pt x="266406" y="299403"/>
                </a:moveTo>
                <a:lnTo>
                  <a:pt x="266406" y="345122"/>
                </a:lnTo>
                <a:lnTo>
                  <a:pt x="312125" y="345122"/>
                </a:lnTo>
                <a:lnTo>
                  <a:pt x="312125" y="299403"/>
                </a:lnTo>
                <a:lnTo>
                  <a:pt x="266406" y="299403"/>
                </a:lnTo>
                <a:close/>
                <a:moveTo>
                  <a:pt x="344307" y="299403"/>
                </a:moveTo>
                <a:lnTo>
                  <a:pt x="344307" y="345122"/>
                </a:lnTo>
                <a:lnTo>
                  <a:pt x="390026" y="345122"/>
                </a:lnTo>
                <a:lnTo>
                  <a:pt x="390026" y="299403"/>
                </a:lnTo>
                <a:lnTo>
                  <a:pt x="344307" y="299403"/>
                </a:lnTo>
                <a:close/>
                <a:moveTo>
                  <a:pt x="422208" y="299403"/>
                </a:moveTo>
                <a:lnTo>
                  <a:pt x="422208" y="345122"/>
                </a:lnTo>
                <a:lnTo>
                  <a:pt x="467927" y="345122"/>
                </a:lnTo>
                <a:lnTo>
                  <a:pt x="467927" y="299403"/>
                </a:lnTo>
                <a:lnTo>
                  <a:pt x="422208" y="299403"/>
                </a:lnTo>
                <a:close/>
                <a:moveTo>
                  <a:pt x="500109" y="299403"/>
                </a:moveTo>
                <a:lnTo>
                  <a:pt x="500109" y="345122"/>
                </a:lnTo>
                <a:lnTo>
                  <a:pt x="545828" y="345122"/>
                </a:lnTo>
                <a:lnTo>
                  <a:pt x="545828" y="299403"/>
                </a:lnTo>
                <a:lnTo>
                  <a:pt x="500109" y="299403"/>
                </a:lnTo>
                <a:close/>
                <a:moveTo>
                  <a:pt x="578010" y="299403"/>
                </a:moveTo>
                <a:lnTo>
                  <a:pt x="578010" y="345122"/>
                </a:lnTo>
                <a:lnTo>
                  <a:pt x="623729" y="345122"/>
                </a:lnTo>
                <a:lnTo>
                  <a:pt x="623729" y="299403"/>
                </a:lnTo>
                <a:lnTo>
                  <a:pt x="578010" y="299403"/>
                </a:lnTo>
                <a:close/>
                <a:moveTo>
                  <a:pt x="655911" y="299403"/>
                </a:moveTo>
                <a:lnTo>
                  <a:pt x="655911" y="345122"/>
                </a:lnTo>
                <a:lnTo>
                  <a:pt x="701630" y="345122"/>
                </a:lnTo>
                <a:lnTo>
                  <a:pt x="701630" y="299403"/>
                </a:lnTo>
                <a:lnTo>
                  <a:pt x="655911" y="299403"/>
                </a:lnTo>
                <a:close/>
                <a:moveTo>
                  <a:pt x="733812" y="299403"/>
                </a:moveTo>
                <a:lnTo>
                  <a:pt x="733812" y="345122"/>
                </a:lnTo>
                <a:lnTo>
                  <a:pt x="779531" y="345122"/>
                </a:lnTo>
                <a:lnTo>
                  <a:pt x="779531" y="299403"/>
                </a:lnTo>
                <a:lnTo>
                  <a:pt x="733812" y="299403"/>
                </a:lnTo>
                <a:close/>
                <a:moveTo>
                  <a:pt x="811713" y="299403"/>
                </a:moveTo>
                <a:lnTo>
                  <a:pt x="811713" y="345122"/>
                </a:lnTo>
                <a:lnTo>
                  <a:pt x="857432" y="345122"/>
                </a:lnTo>
                <a:lnTo>
                  <a:pt x="857432" y="299403"/>
                </a:lnTo>
                <a:lnTo>
                  <a:pt x="811713" y="299403"/>
                </a:lnTo>
                <a:close/>
                <a:moveTo>
                  <a:pt x="889614" y="299403"/>
                </a:moveTo>
                <a:lnTo>
                  <a:pt x="889614" y="345122"/>
                </a:lnTo>
                <a:lnTo>
                  <a:pt x="935333" y="345122"/>
                </a:lnTo>
                <a:lnTo>
                  <a:pt x="935333" y="299403"/>
                </a:lnTo>
                <a:lnTo>
                  <a:pt x="889614" y="299403"/>
                </a:lnTo>
                <a:close/>
                <a:moveTo>
                  <a:pt x="967515" y="299403"/>
                </a:moveTo>
                <a:lnTo>
                  <a:pt x="967515" y="345122"/>
                </a:lnTo>
                <a:lnTo>
                  <a:pt x="1013234" y="345122"/>
                </a:lnTo>
                <a:lnTo>
                  <a:pt x="1013234" y="299403"/>
                </a:lnTo>
                <a:lnTo>
                  <a:pt x="967515" y="299403"/>
                </a:lnTo>
                <a:close/>
                <a:moveTo>
                  <a:pt x="1045416" y="299403"/>
                </a:moveTo>
                <a:lnTo>
                  <a:pt x="1045416" y="345122"/>
                </a:lnTo>
                <a:lnTo>
                  <a:pt x="1091135" y="345122"/>
                </a:lnTo>
                <a:lnTo>
                  <a:pt x="1091135" y="299403"/>
                </a:lnTo>
                <a:lnTo>
                  <a:pt x="1045416" y="299403"/>
                </a:lnTo>
                <a:close/>
                <a:moveTo>
                  <a:pt x="1123317" y="299403"/>
                </a:moveTo>
                <a:lnTo>
                  <a:pt x="1123317" y="345122"/>
                </a:lnTo>
                <a:lnTo>
                  <a:pt x="1169036" y="345122"/>
                </a:lnTo>
                <a:lnTo>
                  <a:pt x="1169036" y="299403"/>
                </a:lnTo>
                <a:lnTo>
                  <a:pt x="1123317" y="299403"/>
                </a:lnTo>
                <a:close/>
                <a:moveTo>
                  <a:pt x="1201218" y="299403"/>
                </a:moveTo>
                <a:lnTo>
                  <a:pt x="1201218" y="345122"/>
                </a:lnTo>
                <a:lnTo>
                  <a:pt x="1246937" y="345122"/>
                </a:lnTo>
                <a:lnTo>
                  <a:pt x="1246937" y="299403"/>
                </a:lnTo>
                <a:lnTo>
                  <a:pt x="1201218" y="299403"/>
                </a:lnTo>
                <a:close/>
                <a:moveTo>
                  <a:pt x="1279119" y="299403"/>
                </a:moveTo>
                <a:lnTo>
                  <a:pt x="1279119" y="345122"/>
                </a:lnTo>
                <a:lnTo>
                  <a:pt x="1324838" y="345122"/>
                </a:lnTo>
                <a:lnTo>
                  <a:pt x="1324838" y="299403"/>
                </a:lnTo>
                <a:lnTo>
                  <a:pt x="1279119" y="299403"/>
                </a:lnTo>
                <a:close/>
                <a:moveTo>
                  <a:pt x="1357020" y="299403"/>
                </a:moveTo>
                <a:lnTo>
                  <a:pt x="1357020" y="345122"/>
                </a:lnTo>
                <a:lnTo>
                  <a:pt x="1402739" y="345122"/>
                </a:lnTo>
                <a:lnTo>
                  <a:pt x="1402739" y="299403"/>
                </a:lnTo>
                <a:lnTo>
                  <a:pt x="1357020" y="299403"/>
                </a:lnTo>
                <a:close/>
                <a:moveTo>
                  <a:pt x="1434921" y="299403"/>
                </a:moveTo>
                <a:lnTo>
                  <a:pt x="1434921" y="345122"/>
                </a:lnTo>
                <a:lnTo>
                  <a:pt x="1480640" y="345122"/>
                </a:lnTo>
                <a:lnTo>
                  <a:pt x="1480640" y="299403"/>
                </a:lnTo>
                <a:lnTo>
                  <a:pt x="1434921" y="299403"/>
                </a:lnTo>
                <a:close/>
                <a:moveTo>
                  <a:pt x="1512822" y="299403"/>
                </a:moveTo>
                <a:lnTo>
                  <a:pt x="1512822" y="345122"/>
                </a:lnTo>
                <a:lnTo>
                  <a:pt x="1558541" y="345122"/>
                </a:lnTo>
                <a:lnTo>
                  <a:pt x="1558541" y="299403"/>
                </a:lnTo>
                <a:lnTo>
                  <a:pt x="1512822" y="299403"/>
                </a:lnTo>
                <a:close/>
                <a:moveTo>
                  <a:pt x="1590723" y="299403"/>
                </a:moveTo>
                <a:lnTo>
                  <a:pt x="1590723" y="345122"/>
                </a:lnTo>
                <a:lnTo>
                  <a:pt x="1636442" y="345122"/>
                </a:lnTo>
                <a:lnTo>
                  <a:pt x="1636442" y="299403"/>
                </a:lnTo>
                <a:lnTo>
                  <a:pt x="1590723" y="299403"/>
                </a:lnTo>
                <a:close/>
                <a:moveTo>
                  <a:pt x="1668624" y="299403"/>
                </a:moveTo>
                <a:lnTo>
                  <a:pt x="1668624" y="345122"/>
                </a:lnTo>
                <a:lnTo>
                  <a:pt x="1714343" y="345122"/>
                </a:lnTo>
                <a:lnTo>
                  <a:pt x="1714343" y="299403"/>
                </a:lnTo>
                <a:lnTo>
                  <a:pt x="1668624" y="299403"/>
                </a:lnTo>
                <a:close/>
                <a:moveTo>
                  <a:pt x="1746525" y="299403"/>
                </a:moveTo>
                <a:lnTo>
                  <a:pt x="1746525" y="345122"/>
                </a:lnTo>
                <a:lnTo>
                  <a:pt x="1792244" y="345122"/>
                </a:lnTo>
                <a:lnTo>
                  <a:pt x="1792244" y="299403"/>
                </a:lnTo>
                <a:lnTo>
                  <a:pt x="1746525" y="299403"/>
                </a:lnTo>
                <a:close/>
                <a:moveTo>
                  <a:pt x="1824426" y="299403"/>
                </a:moveTo>
                <a:lnTo>
                  <a:pt x="1824426" y="345122"/>
                </a:lnTo>
                <a:lnTo>
                  <a:pt x="1870145" y="345122"/>
                </a:lnTo>
                <a:lnTo>
                  <a:pt x="1870145" y="299403"/>
                </a:lnTo>
                <a:lnTo>
                  <a:pt x="1824426" y="299403"/>
                </a:lnTo>
                <a:close/>
                <a:moveTo>
                  <a:pt x="1902327" y="299403"/>
                </a:moveTo>
                <a:lnTo>
                  <a:pt x="1902327" y="345122"/>
                </a:lnTo>
                <a:lnTo>
                  <a:pt x="1948046" y="345122"/>
                </a:lnTo>
                <a:lnTo>
                  <a:pt x="1948046" y="299403"/>
                </a:lnTo>
                <a:lnTo>
                  <a:pt x="1902327" y="299403"/>
                </a:lnTo>
                <a:close/>
                <a:moveTo>
                  <a:pt x="1980228" y="299403"/>
                </a:moveTo>
                <a:lnTo>
                  <a:pt x="1980228" y="345122"/>
                </a:lnTo>
                <a:lnTo>
                  <a:pt x="2025947" y="345122"/>
                </a:lnTo>
                <a:lnTo>
                  <a:pt x="2025947" y="299403"/>
                </a:lnTo>
                <a:lnTo>
                  <a:pt x="1980228" y="299403"/>
                </a:lnTo>
                <a:close/>
                <a:moveTo>
                  <a:pt x="2058129" y="299403"/>
                </a:moveTo>
                <a:lnTo>
                  <a:pt x="2058129" y="345122"/>
                </a:lnTo>
                <a:lnTo>
                  <a:pt x="2103848" y="345122"/>
                </a:lnTo>
                <a:lnTo>
                  <a:pt x="2103848" y="299403"/>
                </a:lnTo>
                <a:lnTo>
                  <a:pt x="2058129" y="299403"/>
                </a:lnTo>
                <a:close/>
                <a:moveTo>
                  <a:pt x="2136030" y="299403"/>
                </a:moveTo>
                <a:lnTo>
                  <a:pt x="2136030" y="345122"/>
                </a:lnTo>
                <a:lnTo>
                  <a:pt x="2181749" y="345122"/>
                </a:lnTo>
                <a:lnTo>
                  <a:pt x="2181749" y="299403"/>
                </a:lnTo>
                <a:lnTo>
                  <a:pt x="2136030" y="299403"/>
                </a:lnTo>
                <a:close/>
                <a:moveTo>
                  <a:pt x="2213928" y="299403"/>
                </a:moveTo>
                <a:lnTo>
                  <a:pt x="2213928" y="345122"/>
                </a:lnTo>
                <a:lnTo>
                  <a:pt x="2259647" y="345122"/>
                </a:lnTo>
                <a:lnTo>
                  <a:pt x="2259647" y="299403"/>
                </a:lnTo>
                <a:lnTo>
                  <a:pt x="2213928" y="2994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WhoWithTitle2"/>
          <p:cNvSpPr/>
          <p:nvPr/>
        </p:nvSpPr>
        <p:spPr>
          <a:xfrm>
            <a:off x="6046325" y="4863758"/>
            <a:ext cx="687048" cy="223138"/>
          </a:xfrm>
          <a:prstGeom prst="rect">
            <a:avLst/>
          </a:prstGeom>
        </p:spPr>
        <p:txBody>
          <a:bodyPr wrap="none" lIns="45720" r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latin typeface="Franklin Gothic Book" charset="0"/>
                <a:ea typeface="Franklin Gothic Book" charset="0"/>
                <a:cs typeface="Franklin Gothic Book" charset="0"/>
              </a:rPr>
              <a:t>With family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21" name="Freeform 120"/>
          <p:cNvSpPr/>
          <p:nvPr/>
        </p:nvSpPr>
        <p:spPr>
          <a:xfrm>
            <a:off x="6080125" y="5060950"/>
            <a:ext cx="2311607" cy="380999"/>
          </a:xfrm>
          <a:custGeom>
            <a:avLst/>
            <a:gdLst>
              <a:gd name="connsiteX0" fmla="*/ 0 w 2292350"/>
              <a:gd name="connsiteY0" fmla="*/ 0 h 377825"/>
              <a:gd name="connsiteX1" fmla="*/ 2292350 w 2292350"/>
              <a:gd name="connsiteY1" fmla="*/ 0 h 377825"/>
              <a:gd name="connsiteX2" fmla="*/ 2292350 w 2292350"/>
              <a:gd name="connsiteY2" fmla="*/ 377825 h 377825"/>
              <a:gd name="connsiteX3" fmla="*/ 0 w 2292350"/>
              <a:gd name="connsiteY3" fmla="*/ 377825 h 377825"/>
              <a:gd name="connsiteX4" fmla="*/ 0 w 2292350"/>
              <a:gd name="connsiteY4" fmla="*/ 0 h 377825"/>
              <a:gd name="connsiteX5" fmla="*/ 32703 w 2292350"/>
              <a:gd name="connsiteY5" fmla="*/ 32703 h 377825"/>
              <a:gd name="connsiteX6" fmla="*/ 32703 w 2292350"/>
              <a:gd name="connsiteY6" fmla="*/ 78422 h 377825"/>
              <a:gd name="connsiteX7" fmla="*/ 78422 w 2292350"/>
              <a:gd name="connsiteY7" fmla="*/ 78422 h 377825"/>
              <a:gd name="connsiteX8" fmla="*/ 78422 w 2292350"/>
              <a:gd name="connsiteY8" fmla="*/ 32703 h 377825"/>
              <a:gd name="connsiteX9" fmla="*/ 32703 w 2292350"/>
              <a:gd name="connsiteY9" fmla="*/ 32703 h 377825"/>
              <a:gd name="connsiteX10" fmla="*/ 110604 w 2292350"/>
              <a:gd name="connsiteY10" fmla="*/ 32703 h 377825"/>
              <a:gd name="connsiteX11" fmla="*/ 110604 w 2292350"/>
              <a:gd name="connsiteY11" fmla="*/ 78422 h 377825"/>
              <a:gd name="connsiteX12" fmla="*/ 156323 w 2292350"/>
              <a:gd name="connsiteY12" fmla="*/ 78422 h 377825"/>
              <a:gd name="connsiteX13" fmla="*/ 156323 w 2292350"/>
              <a:gd name="connsiteY13" fmla="*/ 32703 h 377825"/>
              <a:gd name="connsiteX14" fmla="*/ 110604 w 2292350"/>
              <a:gd name="connsiteY14" fmla="*/ 32703 h 377825"/>
              <a:gd name="connsiteX15" fmla="*/ 188505 w 2292350"/>
              <a:gd name="connsiteY15" fmla="*/ 32703 h 377825"/>
              <a:gd name="connsiteX16" fmla="*/ 188505 w 2292350"/>
              <a:gd name="connsiteY16" fmla="*/ 78422 h 377825"/>
              <a:gd name="connsiteX17" fmla="*/ 234224 w 2292350"/>
              <a:gd name="connsiteY17" fmla="*/ 78422 h 377825"/>
              <a:gd name="connsiteX18" fmla="*/ 234224 w 2292350"/>
              <a:gd name="connsiteY18" fmla="*/ 32703 h 377825"/>
              <a:gd name="connsiteX19" fmla="*/ 188505 w 2292350"/>
              <a:gd name="connsiteY19" fmla="*/ 32703 h 377825"/>
              <a:gd name="connsiteX20" fmla="*/ 266406 w 2292350"/>
              <a:gd name="connsiteY20" fmla="*/ 32703 h 377825"/>
              <a:gd name="connsiteX21" fmla="*/ 266406 w 2292350"/>
              <a:gd name="connsiteY21" fmla="*/ 78422 h 377825"/>
              <a:gd name="connsiteX22" fmla="*/ 312125 w 2292350"/>
              <a:gd name="connsiteY22" fmla="*/ 78422 h 377825"/>
              <a:gd name="connsiteX23" fmla="*/ 312125 w 2292350"/>
              <a:gd name="connsiteY23" fmla="*/ 32703 h 377825"/>
              <a:gd name="connsiteX24" fmla="*/ 266406 w 2292350"/>
              <a:gd name="connsiteY24" fmla="*/ 32703 h 377825"/>
              <a:gd name="connsiteX25" fmla="*/ 344307 w 2292350"/>
              <a:gd name="connsiteY25" fmla="*/ 32703 h 377825"/>
              <a:gd name="connsiteX26" fmla="*/ 344307 w 2292350"/>
              <a:gd name="connsiteY26" fmla="*/ 78422 h 377825"/>
              <a:gd name="connsiteX27" fmla="*/ 390026 w 2292350"/>
              <a:gd name="connsiteY27" fmla="*/ 78422 h 377825"/>
              <a:gd name="connsiteX28" fmla="*/ 390026 w 2292350"/>
              <a:gd name="connsiteY28" fmla="*/ 32703 h 377825"/>
              <a:gd name="connsiteX29" fmla="*/ 344307 w 2292350"/>
              <a:gd name="connsiteY29" fmla="*/ 32703 h 377825"/>
              <a:gd name="connsiteX30" fmla="*/ 422208 w 2292350"/>
              <a:gd name="connsiteY30" fmla="*/ 32703 h 377825"/>
              <a:gd name="connsiteX31" fmla="*/ 422208 w 2292350"/>
              <a:gd name="connsiteY31" fmla="*/ 78422 h 377825"/>
              <a:gd name="connsiteX32" fmla="*/ 467927 w 2292350"/>
              <a:gd name="connsiteY32" fmla="*/ 78422 h 377825"/>
              <a:gd name="connsiteX33" fmla="*/ 467927 w 2292350"/>
              <a:gd name="connsiteY33" fmla="*/ 32703 h 377825"/>
              <a:gd name="connsiteX34" fmla="*/ 422208 w 2292350"/>
              <a:gd name="connsiteY34" fmla="*/ 32703 h 377825"/>
              <a:gd name="connsiteX35" fmla="*/ 500109 w 2292350"/>
              <a:gd name="connsiteY35" fmla="*/ 32703 h 377825"/>
              <a:gd name="connsiteX36" fmla="*/ 500109 w 2292350"/>
              <a:gd name="connsiteY36" fmla="*/ 78422 h 377825"/>
              <a:gd name="connsiteX37" fmla="*/ 545828 w 2292350"/>
              <a:gd name="connsiteY37" fmla="*/ 78422 h 377825"/>
              <a:gd name="connsiteX38" fmla="*/ 545828 w 2292350"/>
              <a:gd name="connsiteY38" fmla="*/ 32703 h 377825"/>
              <a:gd name="connsiteX39" fmla="*/ 500109 w 2292350"/>
              <a:gd name="connsiteY39" fmla="*/ 32703 h 377825"/>
              <a:gd name="connsiteX40" fmla="*/ 578010 w 2292350"/>
              <a:gd name="connsiteY40" fmla="*/ 32703 h 377825"/>
              <a:gd name="connsiteX41" fmla="*/ 578010 w 2292350"/>
              <a:gd name="connsiteY41" fmla="*/ 78422 h 377825"/>
              <a:gd name="connsiteX42" fmla="*/ 623729 w 2292350"/>
              <a:gd name="connsiteY42" fmla="*/ 78422 h 377825"/>
              <a:gd name="connsiteX43" fmla="*/ 623729 w 2292350"/>
              <a:gd name="connsiteY43" fmla="*/ 32703 h 377825"/>
              <a:gd name="connsiteX44" fmla="*/ 578010 w 2292350"/>
              <a:gd name="connsiteY44" fmla="*/ 32703 h 377825"/>
              <a:gd name="connsiteX45" fmla="*/ 655911 w 2292350"/>
              <a:gd name="connsiteY45" fmla="*/ 32703 h 377825"/>
              <a:gd name="connsiteX46" fmla="*/ 655911 w 2292350"/>
              <a:gd name="connsiteY46" fmla="*/ 78422 h 377825"/>
              <a:gd name="connsiteX47" fmla="*/ 701630 w 2292350"/>
              <a:gd name="connsiteY47" fmla="*/ 78422 h 377825"/>
              <a:gd name="connsiteX48" fmla="*/ 701630 w 2292350"/>
              <a:gd name="connsiteY48" fmla="*/ 32703 h 377825"/>
              <a:gd name="connsiteX49" fmla="*/ 655911 w 2292350"/>
              <a:gd name="connsiteY49" fmla="*/ 32703 h 377825"/>
              <a:gd name="connsiteX50" fmla="*/ 733812 w 2292350"/>
              <a:gd name="connsiteY50" fmla="*/ 32703 h 377825"/>
              <a:gd name="connsiteX51" fmla="*/ 733812 w 2292350"/>
              <a:gd name="connsiteY51" fmla="*/ 78422 h 377825"/>
              <a:gd name="connsiteX52" fmla="*/ 779531 w 2292350"/>
              <a:gd name="connsiteY52" fmla="*/ 78422 h 377825"/>
              <a:gd name="connsiteX53" fmla="*/ 779531 w 2292350"/>
              <a:gd name="connsiteY53" fmla="*/ 32703 h 377825"/>
              <a:gd name="connsiteX54" fmla="*/ 733812 w 2292350"/>
              <a:gd name="connsiteY54" fmla="*/ 32703 h 377825"/>
              <a:gd name="connsiteX55" fmla="*/ 811713 w 2292350"/>
              <a:gd name="connsiteY55" fmla="*/ 32703 h 377825"/>
              <a:gd name="connsiteX56" fmla="*/ 811713 w 2292350"/>
              <a:gd name="connsiteY56" fmla="*/ 78422 h 377825"/>
              <a:gd name="connsiteX57" fmla="*/ 857432 w 2292350"/>
              <a:gd name="connsiteY57" fmla="*/ 78422 h 377825"/>
              <a:gd name="connsiteX58" fmla="*/ 857432 w 2292350"/>
              <a:gd name="connsiteY58" fmla="*/ 32703 h 377825"/>
              <a:gd name="connsiteX59" fmla="*/ 811713 w 2292350"/>
              <a:gd name="connsiteY59" fmla="*/ 32703 h 377825"/>
              <a:gd name="connsiteX60" fmla="*/ 889614 w 2292350"/>
              <a:gd name="connsiteY60" fmla="*/ 32703 h 377825"/>
              <a:gd name="connsiteX61" fmla="*/ 889614 w 2292350"/>
              <a:gd name="connsiteY61" fmla="*/ 78422 h 377825"/>
              <a:gd name="connsiteX62" fmla="*/ 935333 w 2292350"/>
              <a:gd name="connsiteY62" fmla="*/ 78422 h 377825"/>
              <a:gd name="connsiteX63" fmla="*/ 935333 w 2292350"/>
              <a:gd name="connsiteY63" fmla="*/ 32703 h 377825"/>
              <a:gd name="connsiteX64" fmla="*/ 889614 w 2292350"/>
              <a:gd name="connsiteY64" fmla="*/ 32703 h 377825"/>
              <a:gd name="connsiteX65" fmla="*/ 967515 w 2292350"/>
              <a:gd name="connsiteY65" fmla="*/ 32703 h 377825"/>
              <a:gd name="connsiteX66" fmla="*/ 967515 w 2292350"/>
              <a:gd name="connsiteY66" fmla="*/ 78422 h 377825"/>
              <a:gd name="connsiteX67" fmla="*/ 1013234 w 2292350"/>
              <a:gd name="connsiteY67" fmla="*/ 78422 h 377825"/>
              <a:gd name="connsiteX68" fmla="*/ 1013234 w 2292350"/>
              <a:gd name="connsiteY68" fmla="*/ 32703 h 377825"/>
              <a:gd name="connsiteX69" fmla="*/ 967515 w 2292350"/>
              <a:gd name="connsiteY69" fmla="*/ 32703 h 377825"/>
              <a:gd name="connsiteX70" fmla="*/ 1045416 w 2292350"/>
              <a:gd name="connsiteY70" fmla="*/ 32703 h 377825"/>
              <a:gd name="connsiteX71" fmla="*/ 1045416 w 2292350"/>
              <a:gd name="connsiteY71" fmla="*/ 78422 h 377825"/>
              <a:gd name="connsiteX72" fmla="*/ 1091135 w 2292350"/>
              <a:gd name="connsiteY72" fmla="*/ 78422 h 377825"/>
              <a:gd name="connsiteX73" fmla="*/ 1091135 w 2292350"/>
              <a:gd name="connsiteY73" fmla="*/ 32703 h 377825"/>
              <a:gd name="connsiteX74" fmla="*/ 1045416 w 2292350"/>
              <a:gd name="connsiteY74" fmla="*/ 32703 h 377825"/>
              <a:gd name="connsiteX75" fmla="*/ 1123317 w 2292350"/>
              <a:gd name="connsiteY75" fmla="*/ 32703 h 377825"/>
              <a:gd name="connsiteX76" fmla="*/ 1123317 w 2292350"/>
              <a:gd name="connsiteY76" fmla="*/ 78422 h 377825"/>
              <a:gd name="connsiteX77" fmla="*/ 1169036 w 2292350"/>
              <a:gd name="connsiteY77" fmla="*/ 78422 h 377825"/>
              <a:gd name="connsiteX78" fmla="*/ 1169036 w 2292350"/>
              <a:gd name="connsiteY78" fmla="*/ 32703 h 377825"/>
              <a:gd name="connsiteX79" fmla="*/ 1123317 w 2292350"/>
              <a:gd name="connsiteY79" fmla="*/ 32703 h 377825"/>
              <a:gd name="connsiteX80" fmla="*/ 1201218 w 2292350"/>
              <a:gd name="connsiteY80" fmla="*/ 32703 h 377825"/>
              <a:gd name="connsiteX81" fmla="*/ 1201218 w 2292350"/>
              <a:gd name="connsiteY81" fmla="*/ 78422 h 377825"/>
              <a:gd name="connsiteX82" fmla="*/ 1246937 w 2292350"/>
              <a:gd name="connsiteY82" fmla="*/ 78422 h 377825"/>
              <a:gd name="connsiteX83" fmla="*/ 1246937 w 2292350"/>
              <a:gd name="connsiteY83" fmla="*/ 32703 h 377825"/>
              <a:gd name="connsiteX84" fmla="*/ 1201218 w 2292350"/>
              <a:gd name="connsiteY84" fmla="*/ 32703 h 377825"/>
              <a:gd name="connsiteX85" fmla="*/ 1279119 w 2292350"/>
              <a:gd name="connsiteY85" fmla="*/ 32703 h 377825"/>
              <a:gd name="connsiteX86" fmla="*/ 1279119 w 2292350"/>
              <a:gd name="connsiteY86" fmla="*/ 78422 h 377825"/>
              <a:gd name="connsiteX87" fmla="*/ 1324838 w 2292350"/>
              <a:gd name="connsiteY87" fmla="*/ 78422 h 377825"/>
              <a:gd name="connsiteX88" fmla="*/ 1324838 w 2292350"/>
              <a:gd name="connsiteY88" fmla="*/ 32703 h 377825"/>
              <a:gd name="connsiteX89" fmla="*/ 1279119 w 2292350"/>
              <a:gd name="connsiteY89" fmla="*/ 32703 h 377825"/>
              <a:gd name="connsiteX90" fmla="*/ 1357020 w 2292350"/>
              <a:gd name="connsiteY90" fmla="*/ 32703 h 377825"/>
              <a:gd name="connsiteX91" fmla="*/ 1357020 w 2292350"/>
              <a:gd name="connsiteY91" fmla="*/ 78422 h 377825"/>
              <a:gd name="connsiteX92" fmla="*/ 1402739 w 2292350"/>
              <a:gd name="connsiteY92" fmla="*/ 78422 h 377825"/>
              <a:gd name="connsiteX93" fmla="*/ 1402739 w 2292350"/>
              <a:gd name="connsiteY93" fmla="*/ 32703 h 377825"/>
              <a:gd name="connsiteX94" fmla="*/ 1357020 w 2292350"/>
              <a:gd name="connsiteY94" fmla="*/ 32703 h 377825"/>
              <a:gd name="connsiteX95" fmla="*/ 1434921 w 2292350"/>
              <a:gd name="connsiteY95" fmla="*/ 32703 h 377825"/>
              <a:gd name="connsiteX96" fmla="*/ 1434921 w 2292350"/>
              <a:gd name="connsiteY96" fmla="*/ 78422 h 377825"/>
              <a:gd name="connsiteX97" fmla="*/ 1480640 w 2292350"/>
              <a:gd name="connsiteY97" fmla="*/ 78422 h 377825"/>
              <a:gd name="connsiteX98" fmla="*/ 1480640 w 2292350"/>
              <a:gd name="connsiteY98" fmla="*/ 32703 h 377825"/>
              <a:gd name="connsiteX99" fmla="*/ 1434921 w 2292350"/>
              <a:gd name="connsiteY99" fmla="*/ 32703 h 377825"/>
              <a:gd name="connsiteX100" fmla="*/ 1512822 w 2292350"/>
              <a:gd name="connsiteY100" fmla="*/ 32703 h 377825"/>
              <a:gd name="connsiteX101" fmla="*/ 1512822 w 2292350"/>
              <a:gd name="connsiteY101" fmla="*/ 78422 h 377825"/>
              <a:gd name="connsiteX102" fmla="*/ 1558541 w 2292350"/>
              <a:gd name="connsiteY102" fmla="*/ 78422 h 377825"/>
              <a:gd name="connsiteX103" fmla="*/ 1558541 w 2292350"/>
              <a:gd name="connsiteY103" fmla="*/ 32703 h 377825"/>
              <a:gd name="connsiteX104" fmla="*/ 1512822 w 2292350"/>
              <a:gd name="connsiteY104" fmla="*/ 32703 h 377825"/>
              <a:gd name="connsiteX105" fmla="*/ 1590723 w 2292350"/>
              <a:gd name="connsiteY105" fmla="*/ 32703 h 377825"/>
              <a:gd name="connsiteX106" fmla="*/ 1590723 w 2292350"/>
              <a:gd name="connsiteY106" fmla="*/ 78422 h 377825"/>
              <a:gd name="connsiteX107" fmla="*/ 1636442 w 2292350"/>
              <a:gd name="connsiteY107" fmla="*/ 78422 h 377825"/>
              <a:gd name="connsiteX108" fmla="*/ 1636442 w 2292350"/>
              <a:gd name="connsiteY108" fmla="*/ 32703 h 377825"/>
              <a:gd name="connsiteX109" fmla="*/ 1590723 w 2292350"/>
              <a:gd name="connsiteY109" fmla="*/ 32703 h 377825"/>
              <a:gd name="connsiteX110" fmla="*/ 1668624 w 2292350"/>
              <a:gd name="connsiteY110" fmla="*/ 32703 h 377825"/>
              <a:gd name="connsiteX111" fmla="*/ 1668624 w 2292350"/>
              <a:gd name="connsiteY111" fmla="*/ 78422 h 377825"/>
              <a:gd name="connsiteX112" fmla="*/ 1714343 w 2292350"/>
              <a:gd name="connsiteY112" fmla="*/ 78422 h 377825"/>
              <a:gd name="connsiteX113" fmla="*/ 1714343 w 2292350"/>
              <a:gd name="connsiteY113" fmla="*/ 32703 h 377825"/>
              <a:gd name="connsiteX114" fmla="*/ 1668624 w 2292350"/>
              <a:gd name="connsiteY114" fmla="*/ 32703 h 377825"/>
              <a:gd name="connsiteX115" fmla="*/ 1746525 w 2292350"/>
              <a:gd name="connsiteY115" fmla="*/ 32703 h 377825"/>
              <a:gd name="connsiteX116" fmla="*/ 1746525 w 2292350"/>
              <a:gd name="connsiteY116" fmla="*/ 78422 h 377825"/>
              <a:gd name="connsiteX117" fmla="*/ 1792244 w 2292350"/>
              <a:gd name="connsiteY117" fmla="*/ 78422 h 377825"/>
              <a:gd name="connsiteX118" fmla="*/ 1792244 w 2292350"/>
              <a:gd name="connsiteY118" fmla="*/ 32703 h 377825"/>
              <a:gd name="connsiteX119" fmla="*/ 1746525 w 2292350"/>
              <a:gd name="connsiteY119" fmla="*/ 32703 h 377825"/>
              <a:gd name="connsiteX120" fmla="*/ 1824426 w 2292350"/>
              <a:gd name="connsiteY120" fmla="*/ 32703 h 377825"/>
              <a:gd name="connsiteX121" fmla="*/ 1824426 w 2292350"/>
              <a:gd name="connsiteY121" fmla="*/ 78422 h 377825"/>
              <a:gd name="connsiteX122" fmla="*/ 1870145 w 2292350"/>
              <a:gd name="connsiteY122" fmla="*/ 78422 h 377825"/>
              <a:gd name="connsiteX123" fmla="*/ 1870145 w 2292350"/>
              <a:gd name="connsiteY123" fmla="*/ 32703 h 377825"/>
              <a:gd name="connsiteX124" fmla="*/ 1824426 w 2292350"/>
              <a:gd name="connsiteY124" fmla="*/ 32703 h 377825"/>
              <a:gd name="connsiteX125" fmla="*/ 1902327 w 2292350"/>
              <a:gd name="connsiteY125" fmla="*/ 32703 h 377825"/>
              <a:gd name="connsiteX126" fmla="*/ 1902327 w 2292350"/>
              <a:gd name="connsiteY126" fmla="*/ 78422 h 377825"/>
              <a:gd name="connsiteX127" fmla="*/ 1948046 w 2292350"/>
              <a:gd name="connsiteY127" fmla="*/ 78422 h 377825"/>
              <a:gd name="connsiteX128" fmla="*/ 1948046 w 2292350"/>
              <a:gd name="connsiteY128" fmla="*/ 32703 h 377825"/>
              <a:gd name="connsiteX129" fmla="*/ 1902327 w 2292350"/>
              <a:gd name="connsiteY129" fmla="*/ 32703 h 377825"/>
              <a:gd name="connsiteX130" fmla="*/ 1980228 w 2292350"/>
              <a:gd name="connsiteY130" fmla="*/ 32703 h 377825"/>
              <a:gd name="connsiteX131" fmla="*/ 1980228 w 2292350"/>
              <a:gd name="connsiteY131" fmla="*/ 78422 h 377825"/>
              <a:gd name="connsiteX132" fmla="*/ 2025947 w 2292350"/>
              <a:gd name="connsiteY132" fmla="*/ 78422 h 377825"/>
              <a:gd name="connsiteX133" fmla="*/ 2025947 w 2292350"/>
              <a:gd name="connsiteY133" fmla="*/ 32703 h 377825"/>
              <a:gd name="connsiteX134" fmla="*/ 1980228 w 2292350"/>
              <a:gd name="connsiteY134" fmla="*/ 32703 h 377825"/>
              <a:gd name="connsiteX135" fmla="*/ 2058129 w 2292350"/>
              <a:gd name="connsiteY135" fmla="*/ 32703 h 377825"/>
              <a:gd name="connsiteX136" fmla="*/ 2058129 w 2292350"/>
              <a:gd name="connsiteY136" fmla="*/ 78422 h 377825"/>
              <a:gd name="connsiteX137" fmla="*/ 2103848 w 2292350"/>
              <a:gd name="connsiteY137" fmla="*/ 78422 h 377825"/>
              <a:gd name="connsiteX138" fmla="*/ 2103848 w 2292350"/>
              <a:gd name="connsiteY138" fmla="*/ 32703 h 377825"/>
              <a:gd name="connsiteX139" fmla="*/ 2058129 w 2292350"/>
              <a:gd name="connsiteY139" fmla="*/ 32703 h 377825"/>
              <a:gd name="connsiteX140" fmla="*/ 2136030 w 2292350"/>
              <a:gd name="connsiteY140" fmla="*/ 32703 h 377825"/>
              <a:gd name="connsiteX141" fmla="*/ 2136030 w 2292350"/>
              <a:gd name="connsiteY141" fmla="*/ 78422 h 377825"/>
              <a:gd name="connsiteX142" fmla="*/ 2181749 w 2292350"/>
              <a:gd name="connsiteY142" fmla="*/ 78422 h 377825"/>
              <a:gd name="connsiteX143" fmla="*/ 2181749 w 2292350"/>
              <a:gd name="connsiteY143" fmla="*/ 32703 h 377825"/>
              <a:gd name="connsiteX144" fmla="*/ 2136030 w 2292350"/>
              <a:gd name="connsiteY144" fmla="*/ 32703 h 377825"/>
              <a:gd name="connsiteX145" fmla="*/ 2213928 w 2292350"/>
              <a:gd name="connsiteY145" fmla="*/ 32703 h 377825"/>
              <a:gd name="connsiteX146" fmla="*/ 2213928 w 2292350"/>
              <a:gd name="connsiteY146" fmla="*/ 78422 h 377825"/>
              <a:gd name="connsiteX147" fmla="*/ 2259647 w 2292350"/>
              <a:gd name="connsiteY147" fmla="*/ 78422 h 377825"/>
              <a:gd name="connsiteX148" fmla="*/ 2259647 w 2292350"/>
              <a:gd name="connsiteY148" fmla="*/ 32703 h 377825"/>
              <a:gd name="connsiteX149" fmla="*/ 2213928 w 2292350"/>
              <a:gd name="connsiteY149" fmla="*/ 32703 h 377825"/>
              <a:gd name="connsiteX150" fmla="*/ 32703 w 2292350"/>
              <a:gd name="connsiteY150" fmla="*/ 99378 h 377825"/>
              <a:gd name="connsiteX151" fmla="*/ 32703 w 2292350"/>
              <a:gd name="connsiteY151" fmla="*/ 145097 h 377825"/>
              <a:gd name="connsiteX152" fmla="*/ 78422 w 2292350"/>
              <a:gd name="connsiteY152" fmla="*/ 145097 h 377825"/>
              <a:gd name="connsiteX153" fmla="*/ 78422 w 2292350"/>
              <a:gd name="connsiteY153" fmla="*/ 99378 h 377825"/>
              <a:gd name="connsiteX154" fmla="*/ 32703 w 2292350"/>
              <a:gd name="connsiteY154" fmla="*/ 99378 h 377825"/>
              <a:gd name="connsiteX155" fmla="*/ 110604 w 2292350"/>
              <a:gd name="connsiteY155" fmla="*/ 99378 h 377825"/>
              <a:gd name="connsiteX156" fmla="*/ 110604 w 2292350"/>
              <a:gd name="connsiteY156" fmla="*/ 145097 h 377825"/>
              <a:gd name="connsiteX157" fmla="*/ 156323 w 2292350"/>
              <a:gd name="connsiteY157" fmla="*/ 145097 h 377825"/>
              <a:gd name="connsiteX158" fmla="*/ 156323 w 2292350"/>
              <a:gd name="connsiteY158" fmla="*/ 99378 h 377825"/>
              <a:gd name="connsiteX159" fmla="*/ 110604 w 2292350"/>
              <a:gd name="connsiteY159" fmla="*/ 99378 h 377825"/>
              <a:gd name="connsiteX160" fmla="*/ 188505 w 2292350"/>
              <a:gd name="connsiteY160" fmla="*/ 99378 h 377825"/>
              <a:gd name="connsiteX161" fmla="*/ 188505 w 2292350"/>
              <a:gd name="connsiteY161" fmla="*/ 145097 h 377825"/>
              <a:gd name="connsiteX162" fmla="*/ 234224 w 2292350"/>
              <a:gd name="connsiteY162" fmla="*/ 145097 h 377825"/>
              <a:gd name="connsiteX163" fmla="*/ 234224 w 2292350"/>
              <a:gd name="connsiteY163" fmla="*/ 99378 h 377825"/>
              <a:gd name="connsiteX164" fmla="*/ 188505 w 2292350"/>
              <a:gd name="connsiteY164" fmla="*/ 99378 h 377825"/>
              <a:gd name="connsiteX165" fmla="*/ 266406 w 2292350"/>
              <a:gd name="connsiteY165" fmla="*/ 99378 h 377825"/>
              <a:gd name="connsiteX166" fmla="*/ 266406 w 2292350"/>
              <a:gd name="connsiteY166" fmla="*/ 145097 h 377825"/>
              <a:gd name="connsiteX167" fmla="*/ 312125 w 2292350"/>
              <a:gd name="connsiteY167" fmla="*/ 145097 h 377825"/>
              <a:gd name="connsiteX168" fmla="*/ 312125 w 2292350"/>
              <a:gd name="connsiteY168" fmla="*/ 99378 h 377825"/>
              <a:gd name="connsiteX169" fmla="*/ 266406 w 2292350"/>
              <a:gd name="connsiteY169" fmla="*/ 99378 h 377825"/>
              <a:gd name="connsiteX170" fmla="*/ 344307 w 2292350"/>
              <a:gd name="connsiteY170" fmla="*/ 99378 h 377825"/>
              <a:gd name="connsiteX171" fmla="*/ 344307 w 2292350"/>
              <a:gd name="connsiteY171" fmla="*/ 145097 h 377825"/>
              <a:gd name="connsiteX172" fmla="*/ 390026 w 2292350"/>
              <a:gd name="connsiteY172" fmla="*/ 145097 h 377825"/>
              <a:gd name="connsiteX173" fmla="*/ 390026 w 2292350"/>
              <a:gd name="connsiteY173" fmla="*/ 99378 h 377825"/>
              <a:gd name="connsiteX174" fmla="*/ 344307 w 2292350"/>
              <a:gd name="connsiteY174" fmla="*/ 99378 h 377825"/>
              <a:gd name="connsiteX175" fmla="*/ 422208 w 2292350"/>
              <a:gd name="connsiteY175" fmla="*/ 99378 h 377825"/>
              <a:gd name="connsiteX176" fmla="*/ 422208 w 2292350"/>
              <a:gd name="connsiteY176" fmla="*/ 145097 h 377825"/>
              <a:gd name="connsiteX177" fmla="*/ 467927 w 2292350"/>
              <a:gd name="connsiteY177" fmla="*/ 145097 h 377825"/>
              <a:gd name="connsiteX178" fmla="*/ 467927 w 2292350"/>
              <a:gd name="connsiteY178" fmla="*/ 99378 h 377825"/>
              <a:gd name="connsiteX179" fmla="*/ 422208 w 2292350"/>
              <a:gd name="connsiteY179" fmla="*/ 99378 h 377825"/>
              <a:gd name="connsiteX180" fmla="*/ 500109 w 2292350"/>
              <a:gd name="connsiteY180" fmla="*/ 99378 h 377825"/>
              <a:gd name="connsiteX181" fmla="*/ 500109 w 2292350"/>
              <a:gd name="connsiteY181" fmla="*/ 145097 h 377825"/>
              <a:gd name="connsiteX182" fmla="*/ 545828 w 2292350"/>
              <a:gd name="connsiteY182" fmla="*/ 145097 h 377825"/>
              <a:gd name="connsiteX183" fmla="*/ 545828 w 2292350"/>
              <a:gd name="connsiteY183" fmla="*/ 99378 h 377825"/>
              <a:gd name="connsiteX184" fmla="*/ 500109 w 2292350"/>
              <a:gd name="connsiteY184" fmla="*/ 99378 h 377825"/>
              <a:gd name="connsiteX185" fmla="*/ 578010 w 2292350"/>
              <a:gd name="connsiteY185" fmla="*/ 99378 h 377825"/>
              <a:gd name="connsiteX186" fmla="*/ 578010 w 2292350"/>
              <a:gd name="connsiteY186" fmla="*/ 145097 h 377825"/>
              <a:gd name="connsiteX187" fmla="*/ 623729 w 2292350"/>
              <a:gd name="connsiteY187" fmla="*/ 145097 h 377825"/>
              <a:gd name="connsiteX188" fmla="*/ 623729 w 2292350"/>
              <a:gd name="connsiteY188" fmla="*/ 99378 h 377825"/>
              <a:gd name="connsiteX189" fmla="*/ 578010 w 2292350"/>
              <a:gd name="connsiteY189" fmla="*/ 99378 h 377825"/>
              <a:gd name="connsiteX190" fmla="*/ 655911 w 2292350"/>
              <a:gd name="connsiteY190" fmla="*/ 99378 h 377825"/>
              <a:gd name="connsiteX191" fmla="*/ 655911 w 2292350"/>
              <a:gd name="connsiteY191" fmla="*/ 145097 h 377825"/>
              <a:gd name="connsiteX192" fmla="*/ 701630 w 2292350"/>
              <a:gd name="connsiteY192" fmla="*/ 145097 h 377825"/>
              <a:gd name="connsiteX193" fmla="*/ 701630 w 2292350"/>
              <a:gd name="connsiteY193" fmla="*/ 99378 h 377825"/>
              <a:gd name="connsiteX194" fmla="*/ 655911 w 2292350"/>
              <a:gd name="connsiteY194" fmla="*/ 99378 h 377825"/>
              <a:gd name="connsiteX195" fmla="*/ 733812 w 2292350"/>
              <a:gd name="connsiteY195" fmla="*/ 99378 h 377825"/>
              <a:gd name="connsiteX196" fmla="*/ 733812 w 2292350"/>
              <a:gd name="connsiteY196" fmla="*/ 145097 h 377825"/>
              <a:gd name="connsiteX197" fmla="*/ 779531 w 2292350"/>
              <a:gd name="connsiteY197" fmla="*/ 145097 h 377825"/>
              <a:gd name="connsiteX198" fmla="*/ 779531 w 2292350"/>
              <a:gd name="connsiteY198" fmla="*/ 99378 h 377825"/>
              <a:gd name="connsiteX199" fmla="*/ 733812 w 2292350"/>
              <a:gd name="connsiteY199" fmla="*/ 99378 h 377825"/>
              <a:gd name="connsiteX200" fmla="*/ 811713 w 2292350"/>
              <a:gd name="connsiteY200" fmla="*/ 99378 h 377825"/>
              <a:gd name="connsiteX201" fmla="*/ 811713 w 2292350"/>
              <a:gd name="connsiteY201" fmla="*/ 145097 h 377825"/>
              <a:gd name="connsiteX202" fmla="*/ 857432 w 2292350"/>
              <a:gd name="connsiteY202" fmla="*/ 145097 h 377825"/>
              <a:gd name="connsiteX203" fmla="*/ 857432 w 2292350"/>
              <a:gd name="connsiteY203" fmla="*/ 99378 h 377825"/>
              <a:gd name="connsiteX204" fmla="*/ 811713 w 2292350"/>
              <a:gd name="connsiteY204" fmla="*/ 99378 h 377825"/>
              <a:gd name="connsiteX205" fmla="*/ 889614 w 2292350"/>
              <a:gd name="connsiteY205" fmla="*/ 99378 h 377825"/>
              <a:gd name="connsiteX206" fmla="*/ 889614 w 2292350"/>
              <a:gd name="connsiteY206" fmla="*/ 145097 h 377825"/>
              <a:gd name="connsiteX207" fmla="*/ 935333 w 2292350"/>
              <a:gd name="connsiteY207" fmla="*/ 145097 h 377825"/>
              <a:gd name="connsiteX208" fmla="*/ 935333 w 2292350"/>
              <a:gd name="connsiteY208" fmla="*/ 99378 h 377825"/>
              <a:gd name="connsiteX209" fmla="*/ 889614 w 2292350"/>
              <a:gd name="connsiteY209" fmla="*/ 99378 h 377825"/>
              <a:gd name="connsiteX210" fmla="*/ 967515 w 2292350"/>
              <a:gd name="connsiteY210" fmla="*/ 99378 h 377825"/>
              <a:gd name="connsiteX211" fmla="*/ 967515 w 2292350"/>
              <a:gd name="connsiteY211" fmla="*/ 145097 h 377825"/>
              <a:gd name="connsiteX212" fmla="*/ 1013234 w 2292350"/>
              <a:gd name="connsiteY212" fmla="*/ 145097 h 377825"/>
              <a:gd name="connsiteX213" fmla="*/ 1013234 w 2292350"/>
              <a:gd name="connsiteY213" fmla="*/ 99378 h 377825"/>
              <a:gd name="connsiteX214" fmla="*/ 967515 w 2292350"/>
              <a:gd name="connsiteY214" fmla="*/ 99378 h 377825"/>
              <a:gd name="connsiteX215" fmla="*/ 1045416 w 2292350"/>
              <a:gd name="connsiteY215" fmla="*/ 99378 h 377825"/>
              <a:gd name="connsiteX216" fmla="*/ 1045416 w 2292350"/>
              <a:gd name="connsiteY216" fmla="*/ 145097 h 377825"/>
              <a:gd name="connsiteX217" fmla="*/ 1091135 w 2292350"/>
              <a:gd name="connsiteY217" fmla="*/ 145097 h 377825"/>
              <a:gd name="connsiteX218" fmla="*/ 1091135 w 2292350"/>
              <a:gd name="connsiteY218" fmla="*/ 99378 h 377825"/>
              <a:gd name="connsiteX219" fmla="*/ 1045416 w 2292350"/>
              <a:gd name="connsiteY219" fmla="*/ 99378 h 377825"/>
              <a:gd name="connsiteX220" fmla="*/ 1123317 w 2292350"/>
              <a:gd name="connsiteY220" fmla="*/ 99378 h 377825"/>
              <a:gd name="connsiteX221" fmla="*/ 1123317 w 2292350"/>
              <a:gd name="connsiteY221" fmla="*/ 145097 h 377825"/>
              <a:gd name="connsiteX222" fmla="*/ 1169036 w 2292350"/>
              <a:gd name="connsiteY222" fmla="*/ 145097 h 377825"/>
              <a:gd name="connsiteX223" fmla="*/ 1169036 w 2292350"/>
              <a:gd name="connsiteY223" fmla="*/ 99378 h 377825"/>
              <a:gd name="connsiteX224" fmla="*/ 1123317 w 2292350"/>
              <a:gd name="connsiteY224" fmla="*/ 99378 h 377825"/>
              <a:gd name="connsiteX225" fmla="*/ 1201218 w 2292350"/>
              <a:gd name="connsiteY225" fmla="*/ 99378 h 377825"/>
              <a:gd name="connsiteX226" fmla="*/ 1201218 w 2292350"/>
              <a:gd name="connsiteY226" fmla="*/ 145097 h 377825"/>
              <a:gd name="connsiteX227" fmla="*/ 1246937 w 2292350"/>
              <a:gd name="connsiteY227" fmla="*/ 145097 h 377825"/>
              <a:gd name="connsiteX228" fmla="*/ 1246937 w 2292350"/>
              <a:gd name="connsiteY228" fmla="*/ 99378 h 377825"/>
              <a:gd name="connsiteX229" fmla="*/ 1201218 w 2292350"/>
              <a:gd name="connsiteY229" fmla="*/ 99378 h 377825"/>
              <a:gd name="connsiteX230" fmla="*/ 1279119 w 2292350"/>
              <a:gd name="connsiteY230" fmla="*/ 99378 h 377825"/>
              <a:gd name="connsiteX231" fmla="*/ 1279119 w 2292350"/>
              <a:gd name="connsiteY231" fmla="*/ 145097 h 377825"/>
              <a:gd name="connsiteX232" fmla="*/ 1324838 w 2292350"/>
              <a:gd name="connsiteY232" fmla="*/ 145097 h 377825"/>
              <a:gd name="connsiteX233" fmla="*/ 1324838 w 2292350"/>
              <a:gd name="connsiteY233" fmla="*/ 99378 h 377825"/>
              <a:gd name="connsiteX234" fmla="*/ 1279119 w 2292350"/>
              <a:gd name="connsiteY234" fmla="*/ 99378 h 377825"/>
              <a:gd name="connsiteX235" fmla="*/ 1357020 w 2292350"/>
              <a:gd name="connsiteY235" fmla="*/ 99378 h 377825"/>
              <a:gd name="connsiteX236" fmla="*/ 1357020 w 2292350"/>
              <a:gd name="connsiteY236" fmla="*/ 145097 h 377825"/>
              <a:gd name="connsiteX237" fmla="*/ 1402739 w 2292350"/>
              <a:gd name="connsiteY237" fmla="*/ 145097 h 377825"/>
              <a:gd name="connsiteX238" fmla="*/ 1402739 w 2292350"/>
              <a:gd name="connsiteY238" fmla="*/ 99378 h 377825"/>
              <a:gd name="connsiteX239" fmla="*/ 1357020 w 2292350"/>
              <a:gd name="connsiteY239" fmla="*/ 99378 h 377825"/>
              <a:gd name="connsiteX240" fmla="*/ 1434921 w 2292350"/>
              <a:gd name="connsiteY240" fmla="*/ 99378 h 377825"/>
              <a:gd name="connsiteX241" fmla="*/ 1434921 w 2292350"/>
              <a:gd name="connsiteY241" fmla="*/ 145097 h 377825"/>
              <a:gd name="connsiteX242" fmla="*/ 1480640 w 2292350"/>
              <a:gd name="connsiteY242" fmla="*/ 145097 h 377825"/>
              <a:gd name="connsiteX243" fmla="*/ 1480640 w 2292350"/>
              <a:gd name="connsiteY243" fmla="*/ 99378 h 377825"/>
              <a:gd name="connsiteX244" fmla="*/ 1434921 w 2292350"/>
              <a:gd name="connsiteY244" fmla="*/ 99378 h 377825"/>
              <a:gd name="connsiteX245" fmla="*/ 1512822 w 2292350"/>
              <a:gd name="connsiteY245" fmla="*/ 99378 h 377825"/>
              <a:gd name="connsiteX246" fmla="*/ 1512822 w 2292350"/>
              <a:gd name="connsiteY246" fmla="*/ 145097 h 377825"/>
              <a:gd name="connsiteX247" fmla="*/ 1558541 w 2292350"/>
              <a:gd name="connsiteY247" fmla="*/ 145097 h 377825"/>
              <a:gd name="connsiteX248" fmla="*/ 1558541 w 2292350"/>
              <a:gd name="connsiteY248" fmla="*/ 99378 h 377825"/>
              <a:gd name="connsiteX249" fmla="*/ 1512822 w 2292350"/>
              <a:gd name="connsiteY249" fmla="*/ 99378 h 377825"/>
              <a:gd name="connsiteX250" fmla="*/ 1590723 w 2292350"/>
              <a:gd name="connsiteY250" fmla="*/ 99378 h 377825"/>
              <a:gd name="connsiteX251" fmla="*/ 1590723 w 2292350"/>
              <a:gd name="connsiteY251" fmla="*/ 145097 h 377825"/>
              <a:gd name="connsiteX252" fmla="*/ 1636442 w 2292350"/>
              <a:gd name="connsiteY252" fmla="*/ 145097 h 377825"/>
              <a:gd name="connsiteX253" fmla="*/ 1636442 w 2292350"/>
              <a:gd name="connsiteY253" fmla="*/ 99378 h 377825"/>
              <a:gd name="connsiteX254" fmla="*/ 1590723 w 2292350"/>
              <a:gd name="connsiteY254" fmla="*/ 99378 h 377825"/>
              <a:gd name="connsiteX255" fmla="*/ 1668624 w 2292350"/>
              <a:gd name="connsiteY255" fmla="*/ 99378 h 377825"/>
              <a:gd name="connsiteX256" fmla="*/ 1668624 w 2292350"/>
              <a:gd name="connsiteY256" fmla="*/ 145097 h 377825"/>
              <a:gd name="connsiteX257" fmla="*/ 1714343 w 2292350"/>
              <a:gd name="connsiteY257" fmla="*/ 145097 h 377825"/>
              <a:gd name="connsiteX258" fmla="*/ 1714343 w 2292350"/>
              <a:gd name="connsiteY258" fmla="*/ 99378 h 377825"/>
              <a:gd name="connsiteX259" fmla="*/ 1668624 w 2292350"/>
              <a:gd name="connsiteY259" fmla="*/ 99378 h 377825"/>
              <a:gd name="connsiteX260" fmla="*/ 1746525 w 2292350"/>
              <a:gd name="connsiteY260" fmla="*/ 99378 h 377825"/>
              <a:gd name="connsiteX261" fmla="*/ 1746525 w 2292350"/>
              <a:gd name="connsiteY261" fmla="*/ 145097 h 377825"/>
              <a:gd name="connsiteX262" fmla="*/ 1792244 w 2292350"/>
              <a:gd name="connsiteY262" fmla="*/ 145097 h 377825"/>
              <a:gd name="connsiteX263" fmla="*/ 1792244 w 2292350"/>
              <a:gd name="connsiteY263" fmla="*/ 99378 h 377825"/>
              <a:gd name="connsiteX264" fmla="*/ 1746525 w 2292350"/>
              <a:gd name="connsiteY264" fmla="*/ 99378 h 377825"/>
              <a:gd name="connsiteX265" fmla="*/ 1824426 w 2292350"/>
              <a:gd name="connsiteY265" fmla="*/ 99378 h 377825"/>
              <a:gd name="connsiteX266" fmla="*/ 1824426 w 2292350"/>
              <a:gd name="connsiteY266" fmla="*/ 145097 h 377825"/>
              <a:gd name="connsiteX267" fmla="*/ 1870145 w 2292350"/>
              <a:gd name="connsiteY267" fmla="*/ 145097 h 377825"/>
              <a:gd name="connsiteX268" fmla="*/ 1870145 w 2292350"/>
              <a:gd name="connsiteY268" fmla="*/ 99378 h 377825"/>
              <a:gd name="connsiteX269" fmla="*/ 1824426 w 2292350"/>
              <a:gd name="connsiteY269" fmla="*/ 99378 h 377825"/>
              <a:gd name="connsiteX270" fmla="*/ 1902327 w 2292350"/>
              <a:gd name="connsiteY270" fmla="*/ 99378 h 377825"/>
              <a:gd name="connsiteX271" fmla="*/ 1902327 w 2292350"/>
              <a:gd name="connsiteY271" fmla="*/ 145097 h 377825"/>
              <a:gd name="connsiteX272" fmla="*/ 1948046 w 2292350"/>
              <a:gd name="connsiteY272" fmla="*/ 145097 h 377825"/>
              <a:gd name="connsiteX273" fmla="*/ 1948046 w 2292350"/>
              <a:gd name="connsiteY273" fmla="*/ 99378 h 377825"/>
              <a:gd name="connsiteX274" fmla="*/ 1902327 w 2292350"/>
              <a:gd name="connsiteY274" fmla="*/ 99378 h 377825"/>
              <a:gd name="connsiteX275" fmla="*/ 1980228 w 2292350"/>
              <a:gd name="connsiteY275" fmla="*/ 99378 h 377825"/>
              <a:gd name="connsiteX276" fmla="*/ 1980228 w 2292350"/>
              <a:gd name="connsiteY276" fmla="*/ 145097 h 377825"/>
              <a:gd name="connsiteX277" fmla="*/ 2025947 w 2292350"/>
              <a:gd name="connsiteY277" fmla="*/ 145097 h 377825"/>
              <a:gd name="connsiteX278" fmla="*/ 2025947 w 2292350"/>
              <a:gd name="connsiteY278" fmla="*/ 99378 h 377825"/>
              <a:gd name="connsiteX279" fmla="*/ 1980228 w 2292350"/>
              <a:gd name="connsiteY279" fmla="*/ 99378 h 377825"/>
              <a:gd name="connsiteX280" fmla="*/ 2058129 w 2292350"/>
              <a:gd name="connsiteY280" fmla="*/ 99378 h 377825"/>
              <a:gd name="connsiteX281" fmla="*/ 2058129 w 2292350"/>
              <a:gd name="connsiteY281" fmla="*/ 145097 h 377825"/>
              <a:gd name="connsiteX282" fmla="*/ 2103848 w 2292350"/>
              <a:gd name="connsiteY282" fmla="*/ 145097 h 377825"/>
              <a:gd name="connsiteX283" fmla="*/ 2103848 w 2292350"/>
              <a:gd name="connsiteY283" fmla="*/ 99378 h 377825"/>
              <a:gd name="connsiteX284" fmla="*/ 2058129 w 2292350"/>
              <a:gd name="connsiteY284" fmla="*/ 99378 h 377825"/>
              <a:gd name="connsiteX285" fmla="*/ 2136030 w 2292350"/>
              <a:gd name="connsiteY285" fmla="*/ 99378 h 377825"/>
              <a:gd name="connsiteX286" fmla="*/ 2136030 w 2292350"/>
              <a:gd name="connsiteY286" fmla="*/ 145097 h 377825"/>
              <a:gd name="connsiteX287" fmla="*/ 2181749 w 2292350"/>
              <a:gd name="connsiteY287" fmla="*/ 145097 h 377825"/>
              <a:gd name="connsiteX288" fmla="*/ 2181749 w 2292350"/>
              <a:gd name="connsiteY288" fmla="*/ 99378 h 377825"/>
              <a:gd name="connsiteX289" fmla="*/ 2136030 w 2292350"/>
              <a:gd name="connsiteY289" fmla="*/ 99378 h 377825"/>
              <a:gd name="connsiteX290" fmla="*/ 2213928 w 2292350"/>
              <a:gd name="connsiteY290" fmla="*/ 99378 h 377825"/>
              <a:gd name="connsiteX291" fmla="*/ 2213928 w 2292350"/>
              <a:gd name="connsiteY291" fmla="*/ 145097 h 377825"/>
              <a:gd name="connsiteX292" fmla="*/ 2259647 w 2292350"/>
              <a:gd name="connsiteY292" fmla="*/ 145097 h 377825"/>
              <a:gd name="connsiteX293" fmla="*/ 2259647 w 2292350"/>
              <a:gd name="connsiteY293" fmla="*/ 99378 h 377825"/>
              <a:gd name="connsiteX294" fmla="*/ 2213928 w 2292350"/>
              <a:gd name="connsiteY294" fmla="*/ 99378 h 377825"/>
              <a:gd name="connsiteX295" fmla="*/ 32703 w 2292350"/>
              <a:gd name="connsiteY295" fmla="*/ 166053 h 377825"/>
              <a:gd name="connsiteX296" fmla="*/ 32703 w 2292350"/>
              <a:gd name="connsiteY296" fmla="*/ 211772 h 377825"/>
              <a:gd name="connsiteX297" fmla="*/ 78422 w 2292350"/>
              <a:gd name="connsiteY297" fmla="*/ 211772 h 377825"/>
              <a:gd name="connsiteX298" fmla="*/ 78422 w 2292350"/>
              <a:gd name="connsiteY298" fmla="*/ 166053 h 377825"/>
              <a:gd name="connsiteX299" fmla="*/ 32703 w 2292350"/>
              <a:gd name="connsiteY299" fmla="*/ 166053 h 377825"/>
              <a:gd name="connsiteX300" fmla="*/ 110604 w 2292350"/>
              <a:gd name="connsiteY300" fmla="*/ 166053 h 377825"/>
              <a:gd name="connsiteX301" fmla="*/ 110604 w 2292350"/>
              <a:gd name="connsiteY301" fmla="*/ 211772 h 377825"/>
              <a:gd name="connsiteX302" fmla="*/ 156323 w 2292350"/>
              <a:gd name="connsiteY302" fmla="*/ 211772 h 377825"/>
              <a:gd name="connsiteX303" fmla="*/ 156323 w 2292350"/>
              <a:gd name="connsiteY303" fmla="*/ 166053 h 377825"/>
              <a:gd name="connsiteX304" fmla="*/ 110604 w 2292350"/>
              <a:gd name="connsiteY304" fmla="*/ 166053 h 377825"/>
              <a:gd name="connsiteX305" fmla="*/ 188505 w 2292350"/>
              <a:gd name="connsiteY305" fmla="*/ 166053 h 377825"/>
              <a:gd name="connsiteX306" fmla="*/ 188505 w 2292350"/>
              <a:gd name="connsiteY306" fmla="*/ 211772 h 377825"/>
              <a:gd name="connsiteX307" fmla="*/ 234224 w 2292350"/>
              <a:gd name="connsiteY307" fmla="*/ 211772 h 377825"/>
              <a:gd name="connsiteX308" fmla="*/ 234224 w 2292350"/>
              <a:gd name="connsiteY308" fmla="*/ 166053 h 377825"/>
              <a:gd name="connsiteX309" fmla="*/ 188505 w 2292350"/>
              <a:gd name="connsiteY309" fmla="*/ 166053 h 377825"/>
              <a:gd name="connsiteX310" fmla="*/ 266406 w 2292350"/>
              <a:gd name="connsiteY310" fmla="*/ 166053 h 377825"/>
              <a:gd name="connsiteX311" fmla="*/ 266406 w 2292350"/>
              <a:gd name="connsiteY311" fmla="*/ 211772 h 377825"/>
              <a:gd name="connsiteX312" fmla="*/ 312125 w 2292350"/>
              <a:gd name="connsiteY312" fmla="*/ 211772 h 377825"/>
              <a:gd name="connsiteX313" fmla="*/ 312125 w 2292350"/>
              <a:gd name="connsiteY313" fmla="*/ 166053 h 377825"/>
              <a:gd name="connsiteX314" fmla="*/ 266406 w 2292350"/>
              <a:gd name="connsiteY314" fmla="*/ 166053 h 377825"/>
              <a:gd name="connsiteX315" fmla="*/ 344307 w 2292350"/>
              <a:gd name="connsiteY315" fmla="*/ 166053 h 377825"/>
              <a:gd name="connsiteX316" fmla="*/ 344307 w 2292350"/>
              <a:gd name="connsiteY316" fmla="*/ 211772 h 377825"/>
              <a:gd name="connsiteX317" fmla="*/ 390026 w 2292350"/>
              <a:gd name="connsiteY317" fmla="*/ 211772 h 377825"/>
              <a:gd name="connsiteX318" fmla="*/ 390026 w 2292350"/>
              <a:gd name="connsiteY318" fmla="*/ 166053 h 377825"/>
              <a:gd name="connsiteX319" fmla="*/ 344307 w 2292350"/>
              <a:gd name="connsiteY319" fmla="*/ 166053 h 377825"/>
              <a:gd name="connsiteX320" fmla="*/ 422208 w 2292350"/>
              <a:gd name="connsiteY320" fmla="*/ 166053 h 377825"/>
              <a:gd name="connsiteX321" fmla="*/ 422208 w 2292350"/>
              <a:gd name="connsiteY321" fmla="*/ 211772 h 377825"/>
              <a:gd name="connsiteX322" fmla="*/ 467927 w 2292350"/>
              <a:gd name="connsiteY322" fmla="*/ 211772 h 377825"/>
              <a:gd name="connsiteX323" fmla="*/ 467927 w 2292350"/>
              <a:gd name="connsiteY323" fmla="*/ 166053 h 377825"/>
              <a:gd name="connsiteX324" fmla="*/ 422208 w 2292350"/>
              <a:gd name="connsiteY324" fmla="*/ 166053 h 377825"/>
              <a:gd name="connsiteX325" fmla="*/ 500109 w 2292350"/>
              <a:gd name="connsiteY325" fmla="*/ 166053 h 377825"/>
              <a:gd name="connsiteX326" fmla="*/ 500109 w 2292350"/>
              <a:gd name="connsiteY326" fmla="*/ 211772 h 377825"/>
              <a:gd name="connsiteX327" fmla="*/ 545828 w 2292350"/>
              <a:gd name="connsiteY327" fmla="*/ 211772 h 377825"/>
              <a:gd name="connsiteX328" fmla="*/ 545828 w 2292350"/>
              <a:gd name="connsiteY328" fmla="*/ 166053 h 377825"/>
              <a:gd name="connsiteX329" fmla="*/ 500109 w 2292350"/>
              <a:gd name="connsiteY329" fmla="*/ 166053 h 377825"/>
              <a:gd name="connsiteX330" fmla="*/ 578010 w 2292350"/>
              <a:gd name="connsiteY330" fmla="*/ 166053 h 377825"/>
              <a:gd name="connsiteX331" fmla="*/ 578010 w 2292350"/>
              <a:gd name="connsiteY331" fmla="*/ 211772 h 377825"/>
              <a:gd name="connsiteX332" fmla="*/ 623729 w 2292350"/>
              <a:gd name="connsiteY332" fmla="*/ 211772 h 377825"/>
              <a:gd name="connsiteX333" fmla="*/ 623729 w 2292350"/>
              <a:gd name="connsiteY333" fmla="*/ 166053 h 377825"/>
              <a:gd name="connsiteX334" fmla="*/ 578010 w 2292350"/>
              <a:gd name="connsiteY334" fmla="*/ 166053 h 377825"/>
              <a:gd name="connsiteX335" fmla="*/ 655911 w 2292350"/>
              <a:gd name="connsiteY335" fmla="*/ 166053 h 377825"/>
              <a:gd name="connsiteX336" fmla="*/ 655911 w 2292350"/>
              <a:gd name="connsiteY336" fmla="*/ 211772 h 377825"/>
              <a:gd name="connsiteX337" fmla="*/ 701630 w 2292350"/>
              <a:gd name="connsiteY337" fmla="*/ 211772 h 377825"/>
              <a:gd name="connsiteX338" fmla="*/ 701630 w 2292350"/>
              <a:gd name="connsiteY338" fmla="*/ 166053 h 377825"/>
              <a:gd name="connsiteX339" fmla="*/ 655911 w 2292350"/>
              <a:gd name="connsiteY339" fmla="*/ 166053 h 377825"/>
              <a:gd name="connsiteX340" fmla="*/ 733812 w 2292350"/>
              <a:gd name="connsiteY340" fmla="*/ 166053 h 377825"/>
              <a:gd name="connsiteX341" fmla="*/ 733812 w 2292350"/>
              <a:gd name="connsiteY341" fmla="*/ 211772 h 377825"/>
              <a:gd name="connsiteX342" fmla="*/ 779531 w 2292350"/>
              <a:gd name="connsiteY342" fmla="*/ 211772 h 377825"/>
              <a:gd name="connsiteX343" fmla="*/ 779531 w 2292350"/>
              <a:gd name="connsiteY343" fmla="*/ 166053 h 377825"/>
              <a:gd name="connsiteX344" fmla="*/ 733812 w 2292350"/>
              <a:gd name="connsiteY344" fmla="*/ 166053 h 377825"/>
              <a:gd name="connsiteX345" fmla="*/ 811713 w 2292350"/>
              <a:gd name="connsiteY345" fmla="*/ 166053 h 377825"/>
              <a:gd name="connsiteX346" fmla="*/ 811713 w 2292350"/>
              <a:gd name="connsiteY346" fmla="*/ 211772 h 377825"/>
              <a:gd name="connsiteX347" fmla="*/ 857432 w 2292350"/>
              <a:gd name="connsiteY347" fmla="*/ 211772 h 377825"/>
              <a:gd name="connsiteX348" fmla="*/ 857432 w 2292350"/>
              <a:gd name="connsiteY348" fmla="*/ 166053 h 377825"/>
              <a:gd name="connsiteX349" fmla="*/ 811713 w 2292350"/>
              <a:gd name="connsiteY349" fmla="*/ 166053 h 377825"/>
              <a:gd name="connsiteX350" fmla="*/ 889614 w 2292350"/>
              <a:gd name="connsiteY350" fmla="*/ 166053 h 377825"/>
              <a:gd name="connsiteX351" fmla="*/ 889614 w 2292350"/>
              <a:gd name="connsiteY351" fmla="*/ 211772 h 377825"/>
              <a:gd name="connsiteX352" fmla="*/ 935333 w 2292350"/>
              <a:gd name="connsiteY352" fmla="*/ 211772 h 377825"/>
              <a:gd name="connsiteX353" fmla="*/ 935333 w 2292350"/>
              <a:gd name="connsiteY353" fmla="*/ 166053 h 377825"/>
              <a:gd name="connsiteX354" fmla="*/ 889614 w 2292350"/>
              <a:gd name="connsiteY354" fmla="*/ 166053 h 377825"/>
              <a:gd name="connsiteX355" fmla="*/ 967515 w 2292350"/>
              <a:gd name="connsiteY355" fmla="*/ 166053 h 377825"/>
              <a:gd name="connsiteX356" fmla="*/ 967515 w 2292350"/>
              <a:gd name="connsiteY356" fmla="*/ 211772 h 377825"/>
              <a:gd name="connsiteX357" fmla="*/ 1013234 w 2292350"/>
              <a:gd name="connsiteY357" fmla="*/ 211772 h 377825"/>
              <a:gd name="connsiteX358" fmla="*/ 1013234 w 2292350"/>
              <a:gd name="connsiteY358" fmla="*/ 166053 h 377825"/>
              <a:gd name="connsiteX359" fmla="*/ 967515 w 2292350"/>
              <a:gd name="connsiteY359" fmla="*/ 166053 h 377825"/>
              <a:gd name="connsiteX360" fmla="*/ 1045416 w 2292350"/>
              <a:gd name="connsiteY360" fmla="*/ 166053 h 377825"/>
              <a:gd name="connsiteX361" fmla="*/ 1045416 w 2292350"/>
              <a:gd name="connsiteY361" fmla="*/ 211772 h 377825"/>
              <a:gd name="connsiteX362" fmla="*/ 1091135 w 2292350"/>
              <a:gd name="connsiteY362" fmla="*/ 211772 h 377825"/>
              <a:gd name="connsiteX363" fmla="*/ 1091135 w 2292350"/>
              <a:gd name="connsiteY363" fmla="*/ 166053 h 377825"/>
              <a:gd name="connsiteX364" fmla="*/ 1045416 w 2292350"/>
              <a:gd name="connsiteY364" fmla="*/ 166053 h 377825"/>
              <a:gd name="connsiteX365" fmla="*/ 1123317 w 2292350"/>
              <a:gd name="connsiteY365" fmla="*/ 166053 h 377825"/>
              <a:gd name="connsiteX366" fmla="*/ 1123317 w 2292350"/>
              <a:gd name="connsiteY366" fmla="*/ 211772 h 377825"/>
              <a:gd name="connsiteX367" fmla="*/ 1169036 w 2292350"/>
              <a:gd name="connsiteY367" fmla="*/ 211772 h 377825"/>
              <a:gd name="connsiteX368" fmla="*/ 1169036 w 2292350"/>
              <a:gd name="connsiteY368" fmla="*/ 166053 h 377825"/>
              <a:gd name="connsiteX369" fmla="*/ 1123317 w 2292350"/>
              <a:gd name="connsiteY369" fmla="*/ 166053 h 377825"/>
              <a:gd name="connsiteX370" fmla="*/ 1201218 w 2292350"/>
              <a:gd name="connsiteY370" fmla="*/ 166053 h 377825"/>
              <a:gd name="connsiteX371" fmla="*/ 1201218 w 2292350"/>
              <a:gd name="connsiteY371" fmla="*/ 211772 h 377825"/>
              <a:gd name="connsiteX372" fmla="*/ 1246937 w 2292350"/>
              <a:gd name="connsiteY372" fmla="*/ 211772 h 377825"/>
              <a:gd name="connsiteX373" fmla="*/ 1246937 w 2292350"/>
              <a:gd name="connsiteY373" fmla="*/ 166053 h 377825"/>
              <a:gd name="connsiteX374" fmla="*/ 1201218 w 2292350"/>
              <a:gd name="connsiteY374" fmla="*/ 166053 h 377825"/>
              <a:gd name="connsiteX375" fmla="*/ 1279119 w 2292350"/>
              <a:gd name="connsiteY375" fmla="*/ 166053 h 377825"/>
              <a:gd name="connsiteX376" fmla="*/ 1279119 w 2292350"/>
              <a:gd name="connsiteY376" fmla="*/ 211772 h 377825"/>
              <a:gd name="connsiteX377" fmla="*/ 1324838 w 2292350"/>
              <a:gd name="connsiteY377" fmla="*/ 211772 h 377825"/>
              <a:gd name="connsiteX378" fmla="*/ 1324838 w 2292350"/>
              <a:gd name="connsiteY378" fmla="*/ 166053 h 377825"/>
              <a:gd name="connsiteX379" fmla="*/ 1279119 w 2292350"/>
              <a:gd name="connsiteY379" fmla="*/ 166053 h 377825"/>
              <a:gd name="connsiteX380" fmla="*/ 1357020 w 2292350"/>
              <a:gd name="connsiteY380" fmla="*/ 166053 h 377825"/>
              <a:gd name="connsiteX381" fmla="*/ 1357020 w 2292350"/>
              <a:gd name="connsiteY381" fmla="*/ 211772 h 377825"/>
              <a:gd name="connsiteX382" fmla="*/ 1402739 w 2292350"/>
              <a:gd name="connsiteY382" fmla="*/ 211772 h 377825"/>
              <a:gd name="connsiteX383" fmla="*/ 1402739 w 2292350"/>
              <a:gd name="connsiteY383" fmla="*/ 166053 h 377825"/>
              <a:gd name="connsiteX384" fmla="*/ 1357020 w 2292350"/>
              <a:gd name="connsiteY384" fmla="*/ 166053 h 377825"/>
              <a:gd name="connsiteX385" fmla="*/ 1434921 w 2292350"/>
              <a:gd name="connsiteY385" fmla="*/ 166053 h 377825"/>
              <a:gd name="connsiteX386" fmla="*/ 1434921 w 2292350"/>
              <a:gd name="connsiteY386" fmla="*/ 211772 h 377825"/>
              <a:gd name="connsiteX387" fmla="*/ 1480640 w 2292350"/>
              <a:gd name="connsiteY387" fmla="*/ 211772 h 377825"/>
              <a:gd name="connsiteX388" fmla="*/ 1480640 w 2292350"/>
              <a:gd name="connsiteY388" fmla="*/ 166053 h 377825"/>
              <a:gd name="connsiteX389" fmla="*/ 1434921 w 2292350"/>
              <a:gd name="connsiteY389" fmla="*/ 166053 h 377825"/>
              <a:gd name="connsiteX390" fmla="*/ 1512822 w 2292350"/>
              <a:gd name="connsiteY390" fmla="*/ 166053 h 377825"/>
              <a:gd name="connsiteX391" fmla="*/ 1512822 w 2292350"/>
              <a:gd name="connsiteY391" fmla="*/ 211772 h 377825"/>
              <a:gd name="connsiteX392" fmla="*/ 1558541 w 2292350"/>
              <a:gd name="connsiteY392" fmla="*/ 211772 h 377825"/>
              <a:gd name="connsiteX393" fmla="*/ 1558541 w 2292350"/>
              <a:gd name="connsiteY393" fmla="*/ 166053 h 377825"/>
              <a:gd name="connsiteX394" fmla="*/ 1512822 w 2292350"/>
              <a:gd name="connsiteY394" fmla="*/ 166053 h 377825"/>
              <a:gd name="connsiteX395" fmla="*/ 1590723 w 2292350"/>
              <a:gd name="connsiteY395" fmla="*/ 166053 h 377825"/>
              <a:gd name="connsiteX396" fmla="*/ 1590723 w 2292350"/>
              <a:gd name="connsiteY396" fmla="*/ 211772 h 377825"/>
              <a:gd name="connsiteX397" fmla="*/ 1636442 w 2292350"/>
              <a:gd name="connsiteY397" fmla="*/ 211772 h 377825"/>
              <a:gd name="connsiteX398" fmla="*/ 1636442 w 2292350"/>
              <a:gd name="connsiteY398" fmla="*/ 166053 h 377825"/>
              <a:gd name="connsiteX399" fmla="*/ 1590723 w 2292350"/>
              <a:gd name="connsiteY399" fmla="*/ 166053 h 377825"/>
              <a:gd name="connsiteX400" fmla="*/ 1668624 w 2292350"/>
              <a:gd name="connsiteY400" fmla="*/ 166053 h 377825"/>
              <a:gd name="connsiteX401" fmla="*/ 1668624 w 2292350"/>
              <a:gd name="connsiteY401" fmla="*/ 211772 h 377825"/>
              <a:gd name="connsiteX402" fmla="*/ 1714343 w 2292350"/>
              <a:gd name="connsiteY402" fmla="*/ 211772 h 377825"/>
              <a:gd name="connsiteX403" fmla="*/ 1714343 w 2292350"/>
              <a:gd name="connsiteY403" fmla="*/ 166053 h 377825"/>
              <a:gd name="connsiteX404" fmla="*/ 1668624 w 2292350"/>
              <a:gd name="connsiteY404" fmla="*/ 166053 h 377825"/>
              <a:gd name="connsiteX405" fmla="*/ 1746525 w 2292350"/>
              <a:gd name="connsiteY405" fmla="*/ 166053 h 377825"/>
              <a:gd name="connsiteX406" fmla="*/ 1746525 w 2292350"/>
              <a:gd name="connsiteY406" fmla="*/ 211772 h 377825"/>
              <a:gd name="connsiteX407" fmla="*/ 1792244 w 2292350"/>
              <a:gd name="connsiteY407" fmla="*/ 211772 h 377825"/>
              <a:gd name="connsiteX408" fmla="*/ 1792244 w 2292350"/>
              <a:gd name="connsiteY408" fmla="*/ 166053 h 377825"/>
              <a:gd name="connsiteX409" fmla="*/ 1746525 w 2292350"/>
              <a:gd name="connsiteY409" fmla="*/ 166053 h 377825"/>
              <a:gd name="connsiteX410" fmla="*/ 1824426 w 2292350"/>
              <a:gd name="connsiteY410" fmla="*/ 166053 h 377825"/>
              <a:gd name="connsiteX411" fmla="*/ 1824426 w 2292350"/>
              <a:gd name="connsiteY411" fmla="*/ 211772 h 377825"/>
              <a:gd name="connsiteX412" fmla="*/ 1870145 w 2292350"/>
              <a:gd name="connsiteY412" fmla="*/ 211772 h 377825"/>
              <a:gd name="connsiteX413" fmla="*/ 1870145 w 2292350"/>
              <a:gd name="connsiteY413" fmla="*/ 166053 h 377825"/>
              <a:gd name="connsiteX414" fmla="*/ 1824426 w 2292350"/>
              <a:gd name="connsiteY414" fmla="*/ 166053 h 377825"/>
              <a:gd name="connsiteX415" fmla="*/ 1902327 w 2292350"/>
              <a:gd name="connsiteY415" fmla="*/ 166053 h 377825"/>
              <a:gd name="connsiteX416" fmla="*/ 1902327 w 2292350"/>
              <a:gd name="connsiteY416" fmla="*/ 211772 h 377825"/>
              <a:gd name="connsiteX417" fmla="*/ 1948046 w 2292350"/>
              <a:gd name="connsiteY417" fmla="*/ 211772 h 377825"/>
              <a:gd name="connsiteX418" fmla="*/ 1948046 w 2292350"/>
              <a:gd name="connsiteY418" fmla="*/ 166053 h 377825"/>
              <a:gd name="connsiteX419" fmla="*/ 1902327 w 2292350"/>
              <a:gd name="connsiteY419" fmla="*/ 166053 h 377825"/>
              <a:gd name="connsiteX420" fmla="*/ 1980228 w 2292350"/>
              <a:gd name="connsiteY420" fmla="*/ 166053 h 377825"/>
              <a:gd name="connsiteX421" fmla="*/ 1980228 w 2292350"/>
              <a:gd name="connsiteY421" fmla="*/ 211772 h 377825"/>
              <a:gd name="connsiteX422" fmla="*/ 2025947 w 2292350"/>
              <a:gd name="connsiteY422" fmla="*/ 211772 h 377825"/>
              <a:gd name="connsiteX423" fmla="*/ 2025947 w 2292350"/>
              <a:gd name="connsiteY423" fmla="*/ 166053 h 377825"/>
              <a:gd name="connsiteX424" fmla="*/ 1980228 w 2292350"/>
              <a:gd name="connsiteY424" fmla="*/ 166053 h 377825"/>
              <a:gd name="connsiteX425" fmla="*/ 2058129 w 2292350"/>
              <a:gd name="connsiteY425" fmla="*/ 166053 h 377825"/>
              <a:gd name="connsiteX426" fmla="*/ 2058129 w 2292350"/>
              <a:gd name="connsiteY426" fmla="*/ 211772 h 377825"/>
              <a:gd name="connsiteX427" fmla="*/ 2103848 w 2292350"/>
              <a:gd name="connsiteY427" fmla="*/ 211772 h 377825"/>
              <a:gd name="connsiteX428" fmla="*/ 2103848 w 2292350"/>
              <a:gd name="connsiteY428" fmla="*/ 166053 h 377825"/>
              <a:gd name="connsiteX429" fmla="*/ 2058129 w 2292350"/>
              <a:gd name="connsiteY429" fmla="*/ 166053 h 377825"/>
              <a:gd name="connsiteX430" fmla="*/ 2136030 w 2292350"/>
              <a:gd name="connsiteY430" fmla="*/ 166053 h 377825"/>
              <a:gd name="connsiteX431" fmla="*/ 2136030 w 2292350"/>
              <a:gd name="connsiteY431" fmla="*/ 211772 h 377825"/>
              <a:gd name="connsiteX432" fmla="*/ 2181749 w 2292350"/>
              <a:gd name="connsiteY432" fmla="*/ 211772 h 377825"/>
              <a:gd name="connsiteX433" fmla="*/ 2181749 w 2292350"/>
              <a:gd name="connsiteY433" fmla="*/ 166053 h 377825"/>
              <a:gd name="connsiteX434" fmla="*/ 2136030 w 2292350"/>
              <a:gd name="connsiteY434" fmla="*/ 166053 h 377825"/>
              <a:gd name="connsiteX435" fmla="*/ 2213928 w 2292350"/>
              <a:gd name="connsiteY435" fmla="*/ 166053 h 377825"/>
              <a:gd name="connsiteX436" fmla="*/ 2213928 w 2292350"/>
              <a:gd name="connsiteY436" fmla="*/ 211772 h 377825"/>
              <a:gd name="connsiteX437" fmla="*/ 2259647 w 2292350"/>
              <a:gd name="connsiteY437" fmla="*/ 211772 h 377825"/>
              <a:gd name="connsiteX438" fmla="*/ 2259647 w 2292350"/>
              <a:gd name="connsiteY438" fmla="*/ 166053 h 377825"/>
              <a:gd name="connsiteX439" fmla="*/ 2213928 w 2292350"/>
              <a:gd name="connsiteY439" fmla="*/ 166053 h 377825"/>
              <a:gd name="connsiteX440" fmla="*/ 32703 w 2292350"/>
              <a:gd name="connsiteY440" fmla="*/ 232728 h 377825"/>
              <a:gd name="connsiteX441" fmla="*/ 32703 w 2292350"/>
              <a:gd name="connsiteY441" fmla="*/ 278447 h 377825"/>
              <a:gd name="connsiteX442" fmla="*/ 78422 w 2292350"/>
              <a:gd name="connsiteY442" fmla="*/ 278447 h 377825"/>
              <a:gd name="connsiteX443" fmla="*/ 78422 w 2292350"/>
              <a:gd name="connsiteY443" fmla="*/ 232728 h 377825"/>
              <a:gd name="connsiteX444" fmla="*/ 32703 w 2292350"/>
              <a:gd name="connsiteY444" fmla="*/ 232728 h 377825"/>
              <a:gd name="connsiteX445" fmla="*/ 110604 w 2292350"/>
              <a:gd name="connsiteY445" fmla="*/ 232728 h 377825"/>
              <a:gd name="connsiteX446" fmla="*/ 110604 w 2292350"/>
              <a:gd name="connsiteY446" fmla="*/ 278447 h 377825"/>
              <a:gd name="connsiteX447" fmla="*/ 156323 w 2292350"/>
              <a:gd name="connsiteY447" fmla="*/ 278447 h 377825"/>
              <a:gd name="connsiteX448" fmla="*/ 156323 w 2292350"/>
              <a:gd name="connsiteY448" fmla="*/ 232728 h 377825"/>
              <a:gd name="connsiteX449" fmla="*/ 110604 w 2292350"/>
              <a:gd name="connsiteY449" fmla="*/ 232728 h 377825"/>
              <a:gd name="connsiteX450" fmla="*/ 188505 w 2292350"/>
              <a:gd name="connsiteY450" fmla="*/ 232728 h 377825"/>
              <a:gd name="connsiteX451" fmla="*/ 188505 w 2292350"/>
              <a:gd name="connsiteY451" fmla="*/ 278447 h 377825"/>
              <a:gd name="connsiteX452" fmla="*/ 234224 w 2292350"/>
              <a:gd name="connsiteY452" fmla="*/ 278447 h 377825"/>
              <a:gd name="connsiteX453" fmla="*/ 234224 w 2292350"/>
              <a:gd name="connsiteY453" fmla="*/ 232728 h 377825"/>
              <a:gd name="connsiteX454" fmla="*/ 188505 w 2292350"/>
              <a:gd name="connsiteY454" fmla="*/ 232728 h 377825"/>
              <a:gd name="connsiteX455" fmla="*/ 266406 w 2292350"/>
              <a:gd name="connsiteY455" fmla="*/ 232728 h 377825"/>
              <a:gd name="connsiteX456" fmla="*/ 266406 w 2292350"/>
              <a:gd name="connsiteY456" fmla="*/ 278447 h 377825"/>
              <a:gd name="connsiteX457" fmla="*/ 312125 w 2292350"/>
              <a:gd name="connsiteY457" fmla="*/ 278447 h 377825"/>
              <a:gd name="connsiteX458" fmla="*/ 312125 w 2292350"/>
              <a:gd name="connsiteY458" fmla="*/ 232728 h 377825"/>
              <a:gd name="connsiteX459" fmla="*/ 266406 w 2292350"/>
              <a:gd name="connsiteY459" fmla="*/ 232728 h 377825"/>
              <a:gd name="connsiteX460" fmla="*/ 344307 w 2292350"/>
              <a:gd name="connsiteY460" fmla="*/ 232728 h 377825"/>
              <a:gd name="connsiteX461" fmla="*/ 344307 w 2292350"/>
              <a:gd name="connsiteY461" fmla="*/ 278447 h 377825"/>
              <a:gd name="connsiteX462" fmla="*/ 390026 w 2292350"/>
              <a:gd name="connsiteY462" fmla="*/ 278447 h 377825"/>
              <a:gd name="connsiteX463" fmla="*/ 390026 w 2292350"/>
              <a:gd name="connsiteY463" fmla="*/ 232728 h 377825"/>
              <a:gd name="connsiteX464" fmla="*/ 344307 w 2292350"/>
              <a:gd name="connsiteY464" fmla="*/ 232728 h 377825"/>
              <a:gd name="connsiteX465" fmla="*/ 422208 w 2292350"/>
              <a:gd name="connsiteY465" fmla="*/ 232728 h 377825"/>
              <a:gd name="connsiteX466" fmla="*/ 422208 w 2292350"/>
              <a:gd name="connsiteY466" fmla="*/ 278447 h 377825"/>
              <a:gd name="connsiteX467" fmla="*/ 467927 w 2292350"/>
              <a:gd name="connsiteY467" fmla="*/ 278447 h 377825"/>
              <a:gd name="connsiteX468" fmla="*/ 467927 w 2292350"/>
              <a:gd name="connsiteY468" fmla="*/ 232728 h 377825"/>
              <a:gd name="connsiteX469" fmla="*/ 422208 w 2292350"/>
              <a:gd name="connsiteY469" fmla="*/ 232728 h 377825"/>
              <a:gd name="connsiteX470" fmla="*/ 500109 w 2292350"/>
              <a:gd name="connsiteY470" fmla="*/ 232728 h 377825"/>
              <a:gd name="connsiteX471" fmla="*/ 500109 w 2292350"/>
              <a:gd name="connsiteY471" fmla="*/ 278447 h 377825"/>
              <a:gd name="connsiteX472" fmla="*/ 545828 w 2292350"/>
              <a:gd name="connsiteY472" fmla="*/ 278447 h 377825"/>
              <a:gd name="connsiteX473" fmla="*/ 545828 w 2292350"/>
              <a:gd name="connsiteY473" fmla="*/ 232728 h 377825"/>
              <a:gd name="connsiteX474" fmla="*/ 500109 w 2292350"/>
              <a:gd name="connsiteY474" fmla="*/ 232728 h 377825"/>
              <a:gd name="connsiteX475" fmla="*/ 578010 w 2292350"/>
              <a:gd name="connsiteY475" fmla="*/ 232728 h 377825"/>
              <a:gd name="connsiteX476" fmla="*/ 578010 w 2292350"/>
              <a:gd name="connsiteY476" fmla="*/ 278447 h 377825"/>
              <a:gd name="connsiteX477" fmla="*/ 623729 w 2292350"/>
              <a:gd name="connsiteY477" fmla="*/ 278447 h 377825"/>
              <a:gd name="connsiteX478" fmla="*/ 623729 w 2292350"/>
              <a:gd name="connsiteY478" fmla="*/ 232728 h 377825"/>
              <a:gd name="connsiteX479" fmla="*/ 578010 w 2292350"/>
              <a:gd name="connsiteY479" fmla="*/ 232728 h 377825"/>
              <a:gd name="connsiteX480" fmla="*/ 655911 w 2292350"/>
              <a:gd name="connsiteY480" fmla="*/ 232728 h 377825"/>
              <a:gd name="connsiteX481" fmla="*/ 655911 w 2292350"/>
              <a:gd name="connsiteY481" fmla="*/ 278447 h 377825"/>
              <a:gd name="connsiteX482" fmla="*/ 701630 w 2292350"/>
              <a:gd name="connsiteY482" fmla="*/ 278447 h 377825"/>
              <a:gd name="connsiteX483" fmla="*/ 701630 w 2292350"/>
              <a:gd name="connsiteY483" fmla="*/ 232728 h 377825"/>
              <a:gd name="connsiteX484" fmla="*/ 655911 w 2292350"/>
              <a:gd name="connsiteY484" fmla="*/ 232728 h 377825"/>
              <a:gd name="connsiteX485" fmla="*/ 733812 w 2292350"/>
              <a:gd name="connsiteY485" fmla="*/ 232728 h 377825"/>
              <a:gd name="connsiteX486" fmla="*/ 733812 w 2292350"/>
              <a:gd name="connsiteY486" fmla="*/ 278447 h 377825"/>
              <a:gd name="connsiteX487" fmla="*/ 779531 w 2292350"/>
              <a:gd name="connsiteY487" fmla="*/ 278447 h 377825"/>
              <a:gd name="connsiteX488" fmla="*/ 779531 w 2292350"/>
              <a:gd name="connsiteY488" fmla="*/ 232728 h 377825"/>
              <a:gd name="connsiteX489" fmla="*/ 733812 w 2292350"/>
              <a:gd name="connsiteY489" fmla="*/ 232728 h 377825"/>
              <a:gd name="connsiteX490" fmla="*/ 811713 w 2292350"/>
              <a:gd name="connsiteY490" fmla="*/ 232728 h 377825"/>
              <a:gd name="connsiteX491" fmla="*/ 811713 w 2292350"/>
              <a:gd name="connsiteY491" fmla="*/ 278447 h 377825"/>
              <a:gd name="connsiteX492" fmla="*/ 857432 w 2292350"/>
              <a:gd name="connsiteY492" fmla="*/ 278447 h 377825"/>
              <a:gd name="connsiteX493" fmla="*/ 857432 w 2292350"/>
              <a:gd name="connsiteY493" fmla="*/ 232728 h 377825"/>
              <a:gd name="connsiteX494" fmla="*/ 811713 w 2292350"/>
              <a:gd name="connsiteY494" fmla="*/ 232728 h 377825"/>
              <a:gd name="connsiteX495" fmla="*/ 889614 w 2292350"/>
              <a:gd name="connsiteY495" fmla="*/ 232728 h 377825"/>
              <a:gd name="connsiteX496" fmla="*/ 889614 w 2292350"/>
              <a:gd name="connsiteY496" fmla="*/ 278447 h 377825"/>
              <a:gd name="connsiteX497" fmla="*/ 935333 w 2292350"/>
              <a:gd name="connsiteY497" fmla="*/ 278447 h 377825"/>
              <a:gd name="connsiteX498" fmla="*/ 935333 w 2292350"/>
              <a:gd name="connsiteY498" fmla="*/ 232728 h 377825"/>
              <a:gd name="connsiteX499" fmla="*/ 889614 w 2292350"/>
              <a:gd name="connsiteY499" fmla="*/ 232728 h 377825"/>
              <a:gd name="connsiteX500" fmla="*/ 967515 w 2292350"/>
              <a:gd name="connsiteY500" fmla="*/ 232728 h 377825"/>
              <a:gd name="connsiteX501" fmla="*/ 967515 w 2292350"/>
              <a:gd name="connsiteY501" fmla="*/ 278447 h 377825"/>
              <a:gd name="connsiteX502" fmla="*/ 1013234 w 2292350"/>
              <a:gd name="connsiteY502" fmla="*/ 278447 h 377825"/>
              <a:gd name="connsiteX503" fmla="*/ 1013234 w 2292350"/>
              <a:gd name="connsiteY503" fmla="*/ 232728 h 377825"/>
              <a:gd name="connsiteX504" fmla="*/ 967515 w 2292350"/>
              <a:gd name="connsiteY504" fmla="*/ 232728 h 377825"/>
              <a:gd name="connsiteX505" fmla="*/ 1045416 w 2292350"/>
              <a:gd name="connsiteY505" fmla="*/ 232728 h 377825"/>
              <a:gd name="connsiteX506" fmla="*/ 1045416 w 2292350"/>
              <a:gd name="connsiteY506" fmla="*/ 278447 h 377825"/>
              <a:gd name="connsiteX507" fmla="*/ 1091135 w 2292350"/>
              <a:gd name="connsiteY507" fmla="*/ 278447 h 377825"/>
              <a:gd name="connsiteX508" fmla="*/ 1091135 w 2292350"/>
              <a:gd name="connsiteY508" fmla="*/ 232728 h 377825"/>
              <a:gd name="connsiteX509" fmla="*/ 1045416 w 2292350"/>
              <a:gd name="connsiteY509" fmla="*/ 232728 h 377825"/>
              <a:gd name="connsiteX510" fmla="*/ 1123317 w 2292350"/>
              <a:gd name="connsiteY510" fmla="*/ 232728 h 377825"/>
              <a:gd name="connsiteX511" fmla="*/ 1123317 w 2292350"/>
              <a:gd name="connsiteY511" fmla="*/ 278447 h 377825"/>
              <a:gd name="connsiteX512" fmla="*/ 1169036 w 2292350"/>
              <a:gd name="connsiteY512" fmla="*/ 278447 h 377825"/>
              <a:gd name="connsiteX513" fmla="*/ 1169036 w 2292350"/>
              <a:gd name="connsiteY513" fmla="*/ 232728 h 377825"/>
              <a:gd name="connsiteX514" fmla="*/ 1123317 w 2292350"/>
              <a:gd name="connsiteY514" fmla="*/ 232728 h 377825"/>
              <a:gd name="connsiteX515" fmla="*/ 1201218 w 2292350"/>
              <a:gd name="connsiteY515" fmla="*/ 232728 h 377825"/>
              <a:gd name="connsiteX516" fmla="*/ 1201218 w 2292350"/>
              <a:gd name="connsiteY516" fmla="*/ 278447 h 377825"/>
              <a:gd name="connsiteX517" fmla="*/ 1246937 w 2292350"/>
              <a:gd name="connsiteY517" fmla="*/ 278447 h 377825"/>
              <a:gd name="connsiteX518" fmla="*/ 1246937 w 2292350"/>
              <a:gd name="connsiteY518" fmla="*/ 232728 h 377825"/>
              <a:gd name="connsiteX519" fmla="*/ 1201218 w 2292350"/>
              <a:gd name="connsiteY519" fmla="*/ 232728 h 377825"/>
              <a:gd name="connsiteX520" fmla="*/ 1279119 w 2292350"/>
              <a:gd name="connsiteY520" fmla="*/ 232728 h 377825"/>
              <a:gd name="connsiteX521" fmla="*/ 1279119 w 2292350"/>
              <a:gd name="connsiteY521" fmla="*/ 278447 h 377825"/>
              <a:gd name="connsiteX522" fmla="*/ 1324838 w 2292350"/>
              <a:gd name="connsiteY522" fmla="*/ 278447 h 377825"/>
              <a:gd name="connsiteX523" fmla="*/ 1324838 w 2292350"/>
              <a:gd name="connsiteY523" fmla="*/ 232728 h 377825"/>
              <a:gd name="connsiteX524" fmla="*/ 1279119 w 2292350"/>
              <a:gd name="connsiteY524" fmla="*/ 232728 h 377825"/>
              <a:gd name="connsiteX525" fmla="*/ 1357020 w 2292350"/>
              <a:gd name="connsiteY525" fmla="*/ 232728 h 377825"/>
              <a:gd name="connsiteX526" fmla="*/ 1357020 w 2292350"/>
              <a:gd name="connsiteY526" fmla="*/ 278447 h 377825"/>
              <a:gd name="connsiteX527" fmla="*/ 1402739 w 2292350"/>
              <a:gd name="connsiteY527" fmla="*/ 278447 h 377825"/>
              <a:gd name="connsiteX528" fmla="*/ 1402739 w 2292350"/>
              <a:gd name="connsiteY528" fmla="*/ 232728 h 377825"/>
              <a:gd name="connsiteX529" fmla="*/ 1357020 w 2292350"/>
              <a:gd name="connsiteY529" fmla="*/ 232728 h 377825"/>
              <a:gd name="connsiteX530" fmla="*/ 1434921 w 2292350"/>
              <a:gd name="connsiteY530" fmla="*/ 232728 h 377825"/>
              <a:gd name="connsiteX531" fmla="*/ 1434921 w 2292350"/>
              <a:gd name="connsiteY531" fmla="*/ 278447 h 377825"/>
              <a:gd name="connsiteX532" fmla="*/ 1480640 w 2292350"/>
              <a:gd name="connsiteY532" fmla="*/ 278447 h 377825"/>
              <a:gd name="connsiteX533" fmla="*/ 1480640 w 2292350"/>
              <a:gd name="connsiteY533" fmla="*/ 232728 h 377825"/>
              <a:gd name="connsiteX534" fmla="*/ 1434921 w 2292350"/>
              <a:gd name="connsiteY534" fmla="*/ 232728 h 377825"/>
              <a:gd name="connsiteX535" fmla="*/ 1512822 w 2292350"/>
              <a:gd name="connsiteY535" fmla="*/ 232728 h 377825"/>
              <a:gd name="connsiteX536" fmla="*/ 1512822 w 2292350"/>
              <a:gd name="connsiteY536" fmla="*/ 278447 h 377825"/>
              <a:gd name="connsiteX537" fmla="*/ 1558541 w 2292350"/>
              <a:gd name="connsiteY537" fmla="*/ 278447 h 377825"/>
              <a:gd name="connsiteX538" fmla="*/ 1558541 w 2292350"/>
              <a:gd name="connsiteY538" fmla="*/ 232728 h 377825"/>
              <a:gd name="connsiteX539" fmla="*/ 1512822 w 2292350"/>
              <a:gd name="connsiteY539" fmla="*/ 232728 h 377825"/>
              <a:gd name="connsiteX540" fmla="*/ 1590723 w 2292350"/>
              <a:gd name="connsiteY540" fmla="*/ 232728 h 377825"/>
              <a:gd name="connsiteX541" fmla="*/ 1590723 w 2292350"/>
              <a:gd name="connsiteY541" fmla="*/ 278447 h 377825"/>
              <a:gd name="connsiteX542" fmla="*/ 1636442 w 2292350"/>
              <a:gd name="connsiteY542" fmla="*/ 278447 h 377825"/>
              <a:gd name="connsiteX543" fmla="*/ 1636442 w 2292350"/>
              <a:gd name="connsiteY543" fmla="*/ 232728 h 377825"/>
              <a:gd name="connsiteX544" fmla="*/ 1590723 w 2292350"/>
              <a:gd name="connsiteY544" fmla="*/ 232728 h 377825"/>
              <a:gd name="connsiteX545" fmla="*/ 1668624 w 2292350"/>
              <a:gd name="connsiteY545" fmla="*/ 232728 h 377825"/>
              <a:gd name="connsiteX546" fmla="*/ 1668624 w 2292350"/>
              <a:gd name="connsiteY546" fmla="*/ 278447 h 377825"/>
              <a:gd name="connsiteX547" fmla="*/ 1714343 w 2292350"/>
              <a:gd name="connsiteY547" fmla="*/ 278447 h 377825"/>
              <a:gd name="connsiteX548" fmla="*/ 1714343 w 2292350"/>
              <a:gd name="connsiteY548" fmla="*/ 232728 h 377825"/>
              <a:gd name="connsiteX549" fmla="*/ 1668624 w 2292350"/>
              <a:gd name="connsiteY549" fmla="*/ 232728 h 377825"/>
              <a:gd name="connsiteX550" fmla="*/ 1746525 w 2292350"/>
              <a:gd name="connsiteY550" fmla="*/ 232728 h 377825"/>
              <a:gd name="connsiteX551" fmla="*/ 1746525 w 2292350"/>
              <a:gd name="connsiteY551" fmla="*/ 278447 h 377825"/>
              <a:gd name="connsiteX552" fmla="*/ 1792244 w 2292350"/>
              <a:gd name="connsiteY552" fmla="*/ 278447 h 377825"/>
              <a:gd name="connsiteX553" fmla="*/ 1792244 w 2292350"/>
              <a:gd name="connsiteY553" fmla="*/ 232728 h 377825"/>
              <a:gd name="connsiteX554" fmla="*/ 1746525 w 2292350"/>
              <a:gd name="connsiteY554" fmla="*/ 232728 h 377825"/>
              <a:gd name="connsiteX555" fmla="*/ 1824426 w 2292350"/>
              <a:gd name="connsiteY555" fmla="*/ 232728 h 377825"/>
              <a:gd name="connsiteX556" fmla="*/ 1824426 w 2292350"/>
              <a:gd name="connsiteY556" fmla="*/ 278447 h 377825"/>
              <a:gd name="connsiteX557" fmla="*/ 1870145 w 2292350"/>
              <a:gd name="connsiteY557" fmla="*/ 278447 h 377825"/>
              <a:gd name="connsiteX558" fmla="*/ 1870145 w 2292350"/>
              <a:gd name="connsiteY558" fmla="*/ 232728 h 377825"/>
              <a:gd name="connsiteX559" fmla="*/ 1824426 w 2292350"/>
              <a:gd name="connsiteY559" fmla="*/ 232728 h 377825"/>
              <a:gd name="connsiteX560" fmla="*/ 1902327 w 2292350"/>
              <a:gd name="connsiteY560" fmla="*/ 232728 h 377825"/>
              <a:gd name="connsiteX561" fmla="*/ 1902327 w 2292350"/>
              <a:gd name="connsiteY561" fmla="*/ 278447 h 377825"/>
              <a:gd name="connsiteX562" fmla="*/ 1948046 w 2292350"/>
              <a:gd name="connsiteY562" fmla="*/ 278447 h 377825"/>
              <a:gd name="connsiteX563" fmla="*/ 1948046 w 2292350"/>
              <a:gd name="connsiteY563" fmla="*/ 232728 h 377825"/>
              <a:gd name="connsiteX564" fmla="*/ 1902327 w 2292350"/>
              <a:gd name="connsiteY564" fmla="*/ 232728 h 377825"/>
              <a:gd name="connsiteX565" fmla="*/ 1980228 w 2292350"/>
              <a:gd name="connsiteY565" fmla="*/ 232728 h 377825"/>
              <a:gd name="connsiteX566" fmla="*/ 1980228 w 2292350"/>
              <a:gd name="connsiteY566" fmla="*/ 278447 h 377825"/>
              <a:gd name="connsiteX567" fmla="*/ 2025947 w 2292350"/>
              <a:gd name="connsiteY567" fmla="*/ 278447 h 377825"/>
              <a:gd name="connsiteX568" fmla="*/ 2025947 w 2292350"/>
              <a:gd name="connsiteY568" fmla="*/ 232728 h 377825"/>
              <a:gd name="connsiteX569" fmla="*/ 1980228 w 2292350"/>
              <a:gd name="connsiteY569" fmla="*/ 232728 h 377825"/>
              <a:gd name="connsiteX570" fmla="*/ 2058129 w 2292350"/>
              <a:gd name="connsiteY570" fmla="*/ 232728 h 377825"/>
              <a:gd name="connsiteX571" fmla="*/ 2058129 w 2292350"/>
              <a:gd name="connsiteY571" fmla="*/ 278447 h 377825"/>
              <a:gd name="connsiteX572" fmla="*/ 2103848 w 2292350"/>
              <a:gd name="connsiteY572" fmla="*/ 278447 h 377825"/>
              <a:gd name="connsiteX573" fmla="*/ 2103848 w 2292350"/>
              <a:gd name="connsiteY573" fmla="*/ 232728 h 377825"/>
              <a:gd name="connsiteX574" fmla="*/ 2058129 w 2292350"/>
              <a:gd name="connsiteY574" fmla="*/ 232728 h 377825"/>
              <a:gd name="connsiteX575" fmla="*/ 2136030 w 2292350"/>
              <a:gd name="connsiteY575" fmla="*/ 232728 h 377825"/>
              <a:gd name="connsiteX576" fmla="*/ 2136030 w 2292350"/>
              <a:gd name="connsiteY576" fmla="*/ 278447 h 377825"/>
              <a:gd name="connsiteX577" fmla="*/ 2181749 w 2292350"/>
              <a:gd name="connsiteY577" fmla="*/ 278447 h 377825"/>
              <a:gd name="connsiteX578" fmla="*/ 2181749 w 2292350"/>
              <a:gd name="connsiteY578" fmla="*/ 232728 h 377825"/>
              <a:gd name="connsiteX579" fmla="*/ 2136030 w 2292350"/>
              <a:gd name="connsiteY579" fmla="*/ 232728 h 377825"/>
              <a:gd name="connsiteX580" fmla="*/ 2213928 w 2292350"/>
              <a:gd name="connsiteY580" fmla="*/ 232728 h 377825"/>
              <a:gd name="connsiteX581" fmla="*/ 2213928 w 2292350"/>
              <a:gd name="connsiteY581" fmla="*/ 278447 h 377825"/>
              <a:gd name="connsiteX582" fmla="*/ 2259647 w 2292350"/>
              <a:gd name="connsiteY582" fmla="*/ 278447 h 377825"/>
              <a:gd name="connsiteX583" fmla="*/ 2259647 w 2292350"/>
              <a:gd name="connsiteY583" fmla="*/ 232728 h 377825"/>
              <a:gd name="connsiteX584" fmla="*/ 2213928 w 2292350"/>
              <a:gd name="connsiteY584" fmla="*/ 232728 h 377825"/>
              <a:gd name="connsiteX585" fmla="*/ 32703 w 2292350"/>
              <a:gd name="connsiteY585" fmla="*/ 299403 h 377825"/>
              <a:gd name="connsiteX586" fmla="*/ 32703 w 2292350"/>
              <a:gd name="connsiteY586" fmla="*/ 345122 h 377825"/>
              <a:gd name="connsiteX587" fmla="*/ 78422 w 2292350"/>
              <a:gd name="connsiteY587" fmla="*/ 345122 h 377825"/>
              <a:gd name="connsiteX588" fmla="*/ 78422 w 2292350"/>
              <a:gd name="connsiteY588" fmla="*/ 299403 h 377825"/>
              <a:gd name="connsiteX589" fmla="*/ 32703 w 2292350"/>
              <a:gd name="connsiteY589" fmla="*/ 299403 h 377825"/>
              <a:gd name="connsiteX590" fmla="*/ 110604 w 2292350"/>
              <a:gd name="connsiteY590" fmla="*/ 299403 h 377825"/>
              <a:gd name="connsiteX591" fmla="*/ 110604 w 2292350"/>
              <a:gd name="connsiteY591" fmla="*/ 345122 h 377825"/>
              <a:gd name="connsiteX592" fmla="*/ 156323 w 2292350"/>
              <a:gd name="connsiteY592" fmla="*/ 345122 h 377825"/>
              <a:gd name="connsiteX593" fmla="*/ 156323 w 2292350"/>
              <a:gd name="connsiteY593" fmla="*/ 299403 h 377825"/>
              <a:gd name="connsiteX594" fmla="*/ 110604 w 2292350"/>
              <a:gd name="connsiteY594" fmla="*/ 299403 h 377825"/>
              <a:gd name="connsiteX595" fmla="*/ 188505 w 2292350"/>
              <a:gd name="connsiteY595" fmla="*/ 299403 h 377825"/>
              <a:gd name="connsiteX596" fmla="*/ 188505 w 2292350"/>
              <a:gd name="connsiteY596" fmla="*/ 345122 h 377825"/>
              <a:gd name="connsiteX597" fmla="*/ 234224 w 2292350"/>
              <a:gd name="connsiteY597" fmla="*/ 345122 h 377825"/>
              <a:gd name="connsiteX598" fmla="*/ 234224 w 2292350"/>
              <a:gd name="connsiteY598" fmla="*/ 299403 h 377825"/>
              <a:gd name="connsiteX599" fmla="*/ 188505 w 2292350"/>
              <a:gd name="connsiteY599" fmla="*/ 299403 h 377825"/>
              <a:gd name="connsiteX600" fmla="*/ 266406 w 2292350"/>
              <a:gd name="connsiteY600" fmla="*/ 299403 h 377825"/>
              <a:gd name="connsiteX601" fmla="*/ 266406 w 2292350"/>
              <a:gd name="connsiteY601" fmla="*/ 345122 h 377825"/>
              <a:gd name="connsiteX602" fmla="*/ 312125 w 2292350"/>
              <a:gd name="connsiteY602" fmla="*/ 345122 h 377825"/>
              <a:gd name="connsiteX603" fmla="*/ 312125 w 2292350"/>
              <a:gd name="connsiteY603" fmla="*/ 299403 h 377825"/>
              <a:gd name="connsiteX604" fmla="*/ 266406 w 2292350"/>
              <a:gd name="connsiteY604" fmla="*/ 299403 h 377825"/>
              <a:gd name="connsiteX605" fmla="*/ 344307 w 2292350"/>
              <a:gd name="connsiteY605" fmla="*/ 299403 h 377825"/>
              <a:gd name="connsiteX606" fmla="*/ 344307 w 2292350"/>
              <a:gd name="connsiteY606" fmla="*/ 345122 h 377825"/>
              <a:gd name="connsiteX607" fmla="*/ 390026 w 2292350"/>
              <a:gd name="connsiteY607" fmla="*/ 345122 h 377825"/>
              <a:gd name="connsiteX608" fmla="*/ 390026 w 2292350"/>
              <a:gd name="connsiteY608" fmla="*/ 299403 h 377825"/>
              <a:gd name="connsiteX609" fmla="*/ 344307 w 2292350"/>
              <a:gd name="connsiteY609" fmla="*/ 299403 h 377825"/>
              <a:gd name="connsiteX610" fmla="*/ 422208 w 2292350"/>
              <a:gd name="connsiteY610" fmla="*/ 299403 h 377825"/>
              <a:gd name="connsiteX611" fmla="*/ 422208 w 2292350"/>
              <a:gd name="connsiteY611" fmla="*/ 345122 h 377825"/>
              <a:gd name="connsiteX612" fmla="*/ 467927 w 2292350"/>
              <a:gd name="connsiteY612" fmla="*/ 345122 h 377825"/>
              <a:gd name="connsiteX613" fmla="*/ 467927 w 2292350"/>
              <a:gd name="connsiteY613" fmla="*/ 299403 h 377825"/>
              <a:gd name="connsiteX614" fmla="*/ 422208 w 2292350"/>
              <a:gd name="connsiteY614" fmla="*/ 299403 h 377825"/>
              <a:gd name="connsiteX615" fmla="*/ 500109 w 2292350"/>
              <a:gd name="connsiteY615" fmla="*/ 299403 h 377825"/>
              <a:gd name="connsiteX616" fmla="*/ 500109 w 2292350"/>
              <a:gd name="connsiteY616" fmla="*/ 345122 h 377825"/>
              <a:gd name="connsiteX617" fmla="*/ 545828 w 2292350"/>
              <a:gd name="connsiteY617" fmla="*/ 345122 h 377825"/>
              <a:gd name="connsiteX618" fmla="*/ 545828 w 2292350"/>
              <a:gd name="connsiteY618" fmla="*/ 299403 h 377825"/>
              <a:gd name="connsiteX619" fmla="*/ 500109 w 2292350"/>
              <a:gd name="connsiteY619" fmla="*/ 299403 h 377825"/>
              <a:gd name="connsiteX620" fmla="*/ 578010 w 2292350"/>
              <a:gd name="connsiteY620" fmla="*/ 299403 h 377825"/>
              <a:gd name="connsiteX621" fmla="*/ 578010 w 2292350"/>
              <a:gd name="connsiteY621" fmla="*/ 345122 h 377825"/>
              <a:gd name="connsiteX622" fmla="*/ 623729 w 2292350"/>
              <a:gd name="connsiteY622" fmla="*/ 345122 h 377825"/>
              <a:gd name="connsiteX623" fmla="*/ 623729 w 2292350"/>
              <a:gd name="connsiteY623" fmla="*/ 299403 h 377825"/>
              <a:gd name="connsiteX624" fmla="*/ 578010 w 2292350"/>
              <a:gd name="connsiteY624" fmla="*/ 299403 h 377825"/>
              <a:gd name="connsiteX625" fmla="*/ 655911 w 2292350"/>
              <a:gd name="connsiteY625" fmla="*/ 299403 h 377825"/>
              <a:gd name="connsiteX626" fmla="*/ 655911 w 2292350"/>
              <a:gd name="connsiteY626" fmla="*/ 345122 h 377825"/>
              <a:gd name="connsiteX627" fmla="*/ 701630 w 2292350"/>
              <a:gd name="connsiteY627" fmla="*/ 345122 h 377825"/>
              <a:gd name="connsiteX628" fmla="*/ 701630 w 2292350"/>
              <a:gd name="connsiteY628" fmla="*/ 299403 h 377825"/>
              <a:gd name="connsiteX629" fmla="*/ 655911 w 2292350"/>
              <a:gd name="connsiteY629" fmla="*/ 299403 h 377825"/>
              <a:gd name="connsiteX630" fmla="*/ 733812 w 2292350"/>
              <a:gd name="connsiteY630" fmla="*/ 299403 h 377825"/>
              <a:gd name="connsiteX631" fmla="*/ 733812 w 2292350"/>
              <a:gd name="connsiteY631" fmla="*/ 345122 h 377825"/>
              <a:gd name="connsiteX632" fmla="*/ 779531 w 2292350"/>
              <a:gd name="connsiteY632" fmla="*/ 345122 h 377825"/>
              <a:gd name="connsiteX633" fmla="*/ 779531 w 2292350"/>
              <a:gd name="connsiteY633" fmla="*/ 299403 h 377825"/>
              <a:gd name="connsiteX634" fmla="*/ 733812 w 2292350"/>
              <a:gd name="connsiteY634" fmla="*/ 299403 h 377825"/>
              <a:gd name="connsiteX635" fmla="*/ 811713 w 2292350"/>
              <a:gd name="connsiteY635" fmla="*/ 299403 h 377825"/>
              <a:gd name="connsiteX636" fmla="*/ 811713 w 2292350"/>
              <a:gd name="connsiteY636" fmla="*/ 345122 h 377825"/>
              <a:gd name="connsiteX637" fmla="*/ 857432 w 2292350"/>
              <a:gd name="connsiteY637" fmla="*/ 345122 h 377825"/>
              <a:gd name="connsiteX638" fmla="*/ 857432 w 2292350"/>
              <a:gd name="connsiteY638" fmla="*/ 299403 h 377825"/>
              <a:gd name="connsiteX639" fmla="*/ 811713 w 2292350"/>
              <a:gd name="connsiteY639" fmla="*/ 299403 h 377825"/>
              <a:gd name="connsiteX640" fmla="*/ 889614 w 2292350"/>
              <a:gd name="connsiteY640" fmla="*/ 299403 h 377825"/>
              <a:gd name="connsiteX641" fmla="*/ 889614 w 2292350"/>
              <a:gd name="connsiteY641" fmla="*/ 345122 h 377825"/>
              <a:gd name="connsiteX642" fmla="*/ 935333 w 2292350"/>
              <a:gd name="connsiteY642" fmla="*/ 345122 h 377825"/>
              <a:gd name="connsiteX643" fmla="*/ 935333 w 2292350"/>
              <a:gd name="connsiteY643" fmla="*/ 299403 h 377825"/>
              <a:gd name="connsiteX644" fmla="*/ 889614 w 2292350"/>
              <a:gd name="connsiteY644" fmla="*/ 299403 h 377825"/>
              <a:gd name="connsiteX645" fmla="*/ 967515 w 2292350"/>
              <a:gd name="connsiteY645" fmla="*/ 299403 h 377825"/>
              <a:gd name="connsiteX646" fmla="*/ 967515 w 2292350"/>
              <a:gd name="connsiteY646" fmla="*/ 345122 h 377825"/>
              <a:gd name="connsiteX647" fmla="*/ 1013234 w 2292350"/>
              <a:gd name="connsiteY647" fmla="*/ 345122 h 377825"/>
              <a:gd name="connsiteX648" fmla="*/ 1013234 w 2292350"/>
              <a:gd name="connsiteY648" fmla="*/ 299403 h 377825"/>
              <a:gd name="connsiteX649" fmla="*/ 967515 w 2292350"/>
              <a:gd name="connsiteY649" fmla="*/ 299403 h 377825"/>
              <a:gd name="connsiteX650" fmla="*/ 1045416 w 2292350"/>
              <a:gd name="connsiteY650" fmla="*/ 299403 h 377825"/>
              <a:gd name="connsiteX651" fmla="*/ 1045416 w 2292350"/>
              <a:gd name="connsiteY651" fmla="*/ 345122 h 377825"/>
              <a:gd name="connsiteX652" fmla="*/ 1091135 w 2292350"/>
              <a:gd name="connsiteY652" fmla="*/ 345122 h 377825"/>
              <a:gd name="connsiteX653" fmla="*/ 1091135 w 2292350"/>
              <a:gd name="connsiteY653" fmla="*/ 299403 h 377825"/>
              <a:gd name="connsiteX654" fmla="*/ 1045416 w 2292350"/>
              <a:gd name="connsiteY654" fmla="*/ 299403 h 377825"/>
              <a:gd name="connsiteX655" fmla="*/ 1123317 w 2292350"/>
              <a:gd name="connsiteY655" fmla="*/ 299403 h 377825"/>
              <a:gd name="connsiteX656" fmla="*/ 1123317 w 2292350"/>
              <a:gd name="connsiteY656" fmla="*/ 345122 h 377825"/>
              <a:gd name="connsiteX657" fmla="*/ 1169036 w 2292350"/>
              <a:gd name="connsiteY657" fmla="*/ 345122 h 377825"/>
              <a:gd name="connsiteX658" fmla="*/ 1169036 w 2292350"/>
              <a:gd name="connsiteY658" fmla="*/ 299403 h 377825"/>
              <a:gd name="connsiteX659" fmla="*/ 1123317 w 2292350"/>
              <a:gd name="connsiteY659" fmla="*/ 299403 h 377825"/>
              <a:gd name="connsiteX660" fmla="*/ 1201218 w 2292350"/>
              <a:gd name="connsiteY660" fmla="*/ 299403 h 377825"/>
              <a:gd name="connsiteX661" fmla="*/ 1201218 w 2292350"/>
              <a:gd name="connsiteY661" fmla="*/ 345122 h 377825"/>
              <a:gd name="connsiteX662" fmla="*/ 1246937 w 2292350"/>
              <a:gd name="connsiteY662" fmla="*/ 345122 h 377825"/>
              <a:gd name="connsiteX663" fmla="*/ 1246937 w 2292350"/>
              <a:gd name="connsiteY663" fmla="*/ 299403 h 377825"/>
              <a:gd name="connsiteX664" fmla="*/ 1201218 w 2292350"/>
              <a:gd name="connsiteY664" fmla="*/ 299403 h 377825"/>
              <a:gd name="connsiteX665" fmla="*/ 1279119 w 2292350"/>
              <a:gd name="connsiteY665" fmla="*/ 299403 h 377825"/>
              <a:gd name="connsiteX666" fmla="*/ 1279119 w 2292350"/>
              <a:gd name="connsiteY666" fmla="*/ 345122 h 377825"/>
              <a:gd name="connsiteX667" fmla="*/ 1324838 w 2292350"/>
              <a:gd name="connsiteY667" fmla="*/ 345122 h 377825"/>
              <a:gd name="connsiteX668" fmla="*/ 1324838 w 2292350"/>
              <a:gd name="connsiteY668" fmla="*/ 299403 h 377825"/>
              <a:gd name="connsiteX669" fmla="*/ 1279119 w 2292350"/>
              <a:gd name="connsiteY669" fmla="*/ 299403 h 377825"/>
              <a:gd name="connsiteX670" fmla="*/ 1357020 w 2292350"/>
              <a:gd name="connsiteY670" fmla="*/ 299403 h 377825"/>
              <a:gd name="connsiteX671" fmla="*/ 1357020 w 2292350"/>
              <a:gd name="connsiteY671" fmla="*/ 345122 h 377825"/>
              <a:gd name="connsiteX672" fmla="*/ 1402739 w 2292350"/>
              <a:gd name="connsiteY672" fmla="*/ 345122 h 377825"/>
              <a:gd name="connsiteX673" fmla="*/ 1402739 w 2292350"/>
              <a:gd name="connsiteY673" fmla="*/ 299403 h 377825"/>
              <a:gd name="connsiteX674" fmla="*/ 1357020 w 2292350"/>
              <a:gd name="connsiteY674" fmla="*/ 299403 h 377825"/>
              <a:gd name="connsiteX675" fmla="*/ 1434921 w 2292350"/>
              <a:gd name="connsiteY675" fmla="*/ 299403 h 377825"/>
              <a:gd name="connsiteX676" fmla="*/ 1434921 w 2292350"/>
              <a:gd name="connsiteY676" fmla="*/ 345122 h 377825"/>
              <a:gd name="connsiteX677" fmla="*/ 1480640 w 2292350"/>
              <a:gd name="connsiteY677" fmla="*/ 345122 h 377825"/>
              <a:gd name="connsiteX678" fmla="*/ 1480640 w 2292350"/>
              <a:gd name="connsiteY678" fmla="*/ 299403 h 377825"/>
              <a:gd name="connsiteX679" fmla="*/ 1434921 w 2292350"/>
              <a:gd name="connsiteY679" fmla="*/ 299403 h 377825"/>
              <a:gd name="connsiteX680" fmla="*/ 1512822 w 2292350"/>
              <a:gd name="connsiteY680" fmla="*/ 299403 h 377825"/>
              <a:gd name="connsiteX681" fmla="*/ 1512822 w 2292350"/>
              <a:gd name="connsiteY681" fmla="*/ 345122 h 377825"/>
              <a:gd name="connsiteX682" fmla="*/ 1558541 w 2292350"/>
              <a:gd name="connsiteY682" fmla="*/ 345122 h 377825"/>
              <a:gd name="connsiteX683" fmla="*/ 1558541 w 2292350"/>
              <a:gd name="connsiteY683" fmla="*/ 299403 h 377825"/>
              <a:gd name="connsiteX684" fmla="*/ 1512822 w 2292350"/>
              <a:gd name="connsiteY684" fmla="*/ 299403 h 377825"/>
              <a:gd name="connsiteX685" fmla="*/ 1590723 w 2292350"/>
              <a:gd name="connsiteY685" fmla="*/ 299403 h 377825"/>
              <a:gd name="connsiteX686" fmla="*/ 1590723 w 2292350"/>
              <a:gd name="connsiteY686" fmla="*/ 345122 h 377825"/>
              <a:gd name="connsiteX687" fmla="*/ 1636442 w 2292350"/>
              <a:gd name="connsiteY687" fmla="*/ 345122 h 377825"/>
              <a:gd name="connsiteX688" fmla="*/ 1636442 w 2292350"/>
              <a:gd name="connsiteY688" fmla="*/ 299403 h 377825"/>
              <a:gd name="connsiteX689" fmla="*/ 1590723 w 2292350"/>
              <a:gd name="connsiteY689" fmla="*/ 299403 h 377825"/>
              <a:gd name="connsiteX690" fmla="*/ 1668624 w 2292350"/>
              <a:gd name="connsiteY690" fmla="*/ 299403 h 377825"/>
              <a:gd name="connsiteX691" fmla="*/ 1668624 w 2292350"/>
              <a:gd name="connsiteY691" fmla="*/ 345122 h 377825"/>
              <a:gd name="connsiteX692" fmla="*/ 1714343 w 2292350"/>
              <a:gd name="connsiteY692" fmla="*/ 345122 h 377825"/>
              <a:gd name="connsiteX693" fmla="*/ 1714343 w 2292350"/>
              <a:gd name="connsiteY693" fmla="*/ 299403 h 377825"/>
              <a:gd name="connsiteX694" fmla="*/ 1668624 w 2292350"/>
              <a:gd name="connsiteY694" fmla="*/ 299403 h 377825"/>
              <a:gd name="connsiteX695" fmla="*/ 1746525 w 2292350"/>
              <a:gd name="connsiteY695" fmla="*/ 299403 h 377825"/>
              <a:gd name="connsiteX696" fmla="*/ 1746525 w 2292350"/>
              <a:gd name="connsiteY696" fmla="*/ 345122 h 377825"/>
              <a:gd name="connsiteX697" fmla="*/ 1792244 w 2292350"/>
              <a:gd name="connsiteY697" fmla="*/ 345122 h 377825"/>
              <a:gd name="connsiteX698" fmla="*/ 1792244 w 2292350"/>
              <a:gd name="connsiteY698" fmla="*/ 299403 h 377825"/>
              <a:gd name="connsiteX699" fmla="*/ 1746525 w 2292350"/>
              <a:gd name="connsiteY699" fmla="*/ 299403 h 377825"/>
              <a:gd name="connsiteX700" fmla="*/ 1824426 w 2292350"/>
              <a:gd name="connsiteY700" fmla="*/ 299403 h 377825"/>
              <a:gd name="connsiteX701" fmla="*/ 1824426 w 2292350"/>
              <a:gd name="connsiteY701" fmla="*/ 345122 h 377825"/>
              <a:gd name="connsiteX702" fmla="*/ 1870145 w 2292350"/>
              <a:gd name="connsiteY702" fmla="*/ 345122 h 377825"/>
              <a:gd name="connsiteX703" fmla="*/ 1870145 w 2292350"/>
              <a:gd name="connsiteY703" fmla="*/ 299403 h 377825"/>
              <a:gd name="connsiteX704" fmla="*/ 1824426 w 2292350"/>
              <a:gd name="connsiteY704" fmla="*/ 299403 h 377825"/>
              <a:gd name="connsiteX705" fmla="*/ 1902327 w 2292350"/>
              <a:gd name="connsiteY705" fmla="*/ 299403 h 377825"/>
              <a:gd name="connsiteX706" fmla="*/ 1902327 w 2292350"/>
              <a:gd name="connsiteY706" fmla="*/ 345122 h 377825"/>
              <a:gd name="connsiteX707" fmla="*/ 1948046 w 2292350"/>
              <a:gd name="connsiteY707" fmla="*/ 345122 h 377825"/>
              <a:gd name="connsiteX708" fmla="*/ 1948046 w 2292350"/>
              <a:gd name="connsiteY708" fmla="*/ 299403 h 377825"/>
              <a:gd name="connsiteX709" fmla="*/ 1902327 w 2292350"/>
              <a:gd name="connsiteY709" fmla="*/ 299403 h 377825"/>
              <a:gd name="connsiteX710" fmla="*/ 1980228 w 2292350"/>
              <a:gd name="connsiteY710" fmla="*/ 299403 h 377825"/>
              <a:gd name="connsiteX711" fmla="*/ 1980228 w 2292350"/>
              <a:gd name="connsiteY711" fmla="*/ 345122 h 377825"/>
              <a:gd name="connsiteX712" fmla="*/ 2025947 w 2292350"/>
              <a:gd name="connsiteY712" fmla="*/ 345122 h 377825"/>
              <a:gd name="connsiteX713" fmla="*/ 2025947 w 2292350"/>
              <a:gd name="connsiteY713" fmla="*/ 299403 h 377825"/>
              <a:gd name="connsiteX714" fmla="*/ 1980228 w 2292350"/>
              <a:gd name="connsiteY714" fmla="*/ 299403 h 377825"/>
              <a:gd name="connsiteX715" fmla="*/ 2058129 w 2292350"/>
              <a:gd name="connsiteY715" fmla="*/ 299403 h 377825"/>
              <a:gd name="connsiteX716" fmla="*/ 2058129 w 2292350"/>
              <a:gd name="connsiteY716" fmla="*/ 345122 h 377825"/>
              <a:gd name="connsiteX717" fmla="*/ 2103848 w 2292350"/>
              <a:gd name="connsiteY717" fmla="*/ 345122 h 377825"/>
              <a:gd name="connsiteX718" fmla="*/ 2103848 w 2292350"/>
              <a:gd name="connsiteY718" fmla="*/ 299403 h 377825"/>
              <a:gd name="connsiteX719" fmla="*/ 2058129 w 2292350"/>
              <a:gd name="connsiteY719" fmla="*/ 299403 h 377825"/>
              <a:gd name="connsiteX720" fmla="*/ 2136030 w 2292350"/>
              <a:gd name="connsiteY720" fmla="*/ 299403 h 377825"/>
              <a:gd name="connsiteX721" fmla="*/ 2136030 w 2292350"/>
              <a:gd name="connsiteY721" fmla="*/ 345122 h 377825"/>
              <a:gd name="connsiteX722" fmla="*/ 2181749 w 2292350"/>
              <a:gd name="connsiteY722" fmla="*/ 345122 h 377825"/>
              <a:gd name="connsiteX723" fmla="*/ 2181749 w 2292350"/>
              <a:gd name="connsiteY723" fmla="*/ 299403 h 377825"/>
              <a:gd name="connsiteX724" fmla="*/ 2136030 w 2292350"/>
              <a:gd name="connsiteY724" fmla="*/ 299403 h 377825"/>
              <a:gd name="connsiteX725" fmla="*/ 2213928 w 2292350"/>
              <a:gd name="connsiteY725" fmla="*/ 299403 h 377825"/>
              <a:gd name="connsiteX726" fmla="*/ 2213928 w 2292350"/>
              <a:gd name="connsiteY726" fmla="*/ 345122 h 377825"/>
              <a:gd name="connsiteX727" fmla="*/ 2259647 w 2292350"/>
              <a:gd name="connsiteY727" fmla="*/ 345122 h 377825"/>
              <a:gd name="connsiteX728" fmla="*/ 2259647 w 2292350"/>
              <a:gd name="connsiteY728" fmla="*/ 299403 h 377825"/>
              <a:gd name="connsiteX729" fmla="*/ 2213928 w 2292350"/>
              <a:gd name="connsiteY729" fmla="*/ 299403 h 37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</a:cxnLst>
            <a:rect l="l" t="t" r="r" b="b"/>
            <a:pathLst>
              <a:path w="2292350" h="377825">
                <a:moveTo>
                  <a:pt x="0" y="0"/>
                </a:moveTo>
                <a:lnTo>
                  <a:pt x="2292350" y="0"/>
                </a:lnTo>
                <a:lnTo>
                  <a:pt x="2292350" y="377825"/>
                </a:lnTo>
                <a:lnTo>
                  <a:pt x="0" y="377825"/>
                </a:lnTo>
                <a:lnTo>
                  <a:pt x="0" y="0"/>
                </a:lnTo>
                <a:close/>
                <a:moveTo>
                  <a:pt x="32703" y="32703"/>
                </a:moveTo>
                <a:lnTo>
                  <a:pt x="32703" y="78422"/>
                </a:lnTo>
                <a:lnTo>
                  <a:pt x="78422" y="78422"/>
                </a:lnTo>
                <a:lnTo>
                  <a:pt x="78422" y="32703"/>
                </a:lnTo>
                <a:lnTo>
                  <a:pt x="32703" y="32703"/>
                </a:lnTo>
                <a:close/>
                <a:moveTo>
                  <a:pt x="110604" y="32703"/>
                </a:moveTo>
                <a:lnTo>
                  <a:pt x="110604" y="78422"/>
                </a:lnTo>
                <a:lnTo>
                  <a:pt x="156323" y="78422"/>
                </a:lnTo>
                <a:lnTo>
                  <a:pt x="156323" y="32703"/>
                </a:lnTo>
                <a:lnTo>
                  <a:pt x="110604" y="32703"/>
                </a:lnTo>
                <a:close/>
                <a:moveTo>
                  <a:pt x="188505" y="32703"/>
                </a:moveTo>
                <a:lnTo>
                  <a:pt x="188505" y="78422"/>
                </a:lnTo>
                <a:lnTo>
                  <a:pt x="234224" y="78422"/>
                </a:lnTo>
                <a:lnTo>
                  <a:pt x="234224" y="32703"/>
                </a:lnTo>
                <a:lnTo>
                  <a:pt x="188505" y="32703"/>
                </a:lnTo>
                <a:close/>
                <a:moveTo>
                  <a:pt x="266406" y="32703"/>
                </a:moveTo>
                <a:lnTo>
                  <a:pt x="266406" y="78422"/>
                </a:lnTo>
                <a:lnTo>
                  <a:pt x="312125" y="78422"/>
                </a:lnTo>
                <a:lnTo>
                  <a:pt x="312125" y="32703"/>
                </a:lnTo>
                <a:lnTo>
                  <a:pt x="266406" y="32703"/>
                </a:lnTo>
                <a:close/>
                <a:moveTo>
                  <a:pt x="344307" y="32703"/>
                </a:moveTo>
                <a:lnTo>
                  <a:pt x="344307" y="78422"/>
                </a:lnTo>
                <a:lnTo>
                  <a:pt x="390026" y="78422"/>
                </a:lnTo>
                <a:lnTo>
                  <a:pt x="390026" y="32703"/>
                </a:lnTo>
                <a:lnTo>
                  <a:pt x="344307" y="32703"/>
                </a:lnTo>
                <a:close/>
                <a:moveTo>
                  <a:pt x="422208" y="32703"/>
                </a:moveTo>
                <a:lnTo>
                  <a:pt x="422208" y="78422"/>
                </a:lnTo>
                <a:lnTo>
                  <a:pt x="467927" y="78422"/>
                </a:lnTo>
                <a:lnTo>
                  <a:pt x="467927" y="32703"/>
                </a:lnTo>
                <a:lnTo>
                  <a:pt x="422208" y="32703"/>
                </a:lnTo>
                <a:close/>
                <a:moveTo>
                  <a:pt x="500109" y="32703"/>
                </a:moveTo>
                <a:lnTo>
                  <a:pt x="500109" y="78422"/>
                </a:lnTo>
                <a:lnTo>
                  <a:pt x="545828" y="78422"/>
                </a:lnTo>
                <a:lnTo>
                  <a:pt x="545828" y="32703"/>
                </a:lnTo>
                <a:lnTo>
                  <a:pt x="500109" y="32703"/>
                </a:lnTo>
                <a:close/>
                <a:moveTo>
                  <a:pt x="578010" y="32703"/>
                </a:moveTo>
                <a:lnTo>
                  <a:pt x="578010" y="78422"/>
                </a:lnTo>
                <a:lnTo>
                  <a:pt x="623729" y="78422"/>
                </a:lnTo>
                <a:lnTo>
                  <a:pt x="623729" y="32703"/>
                </a:lnTo>
                <a:lnTo>
                  <a:pt x="578010" y="32703"/>
                </a:lnTo>
                <a:close/>
                <a:moveTo>
                  <a:pt x="655911" y="32703"/>
                </a:moveTo>
                <a:lnTo>
                  <a:pt x="655911" y="78422"/>
                </a:lnTo>
                <a:lnTo>
                  <a:pt x="701630" y="78422"/>
                </a:lnTo>
                <a:lnTo>
                  <a:pt x="701630" y="32703"/>
                </a:lnTo>
                <a:lnTo>
                  <a:pt x="655911" y="32703"/>
                </a:lnTo>
                <a:close/>
                <a:moveTo>
                  <a:pt x="733812" y="32703"/>
                </a:moveTo>
                <a:lnTo>
                  <a:pt x="733812" y="78422"/>
                </a:lnTo>
                <a:lnTo>
                  <a:pt x="779531" y="78422"/>
                </a:lnTo>
                <a:lnTo>
                  <a:pt x="779531" y="32703"/>
                </a:lnTo>
                <a:lnTo>
                  <a:pt x="733812" y="32703"/>
                </a:lnTo>
                <a:close/>
                <a:moveTo>
                  <a:pt x="811713" y="32703"/>
                </a:moveTo>
                <a:lnTo>
                  <a:pt x="811713" y="78422"/>
                </a:lnTo>
                <a:lnTo>
                  <a:pt x="857432" y="78422"/>
                </a:lnTo>
                <a:lnTo>
                  <a:pt x="857432" y="32703"/>
                </a:lnTo>
                <a:lnTo>
                  <a:pt x="811713" y="32703"/>
                </a:lnTo>
                <a:close/>
                <a:moveTo>
                  <a:pt x="889614" y="32703"/>
                </a:moveTo>
                <a:lnTo>
                  <a:pt x="889614" y="78422"/>
                </a:lnTo>
                <a:lnTo>
                  <a:pt x="935333" y="78422"/>
                </a:lnTo>
                <a:lnTo>
                  <a:pt x="935333" y="32703"/>
                </a:lnTo>
                <a:lnTo>
                  <a:pt x="889614" y="32703"/>
                </a:lnTo>
                <a:close/>
                <a:moveTo>
                  <a:pt x="967515" y="32703"/>
                </a:moveTo>
                <a:lnTo>
                  <a:pt x="967515" y="78422"/>
                </a:lnTo>
                <a:lnTo>
                  <a:pt x="1013234" y="78422"/>
                </a:lnTo>
                <a:lnTo>
                  <a:pt x="1013234" y="32703"/>
                </a:lnTo>
                <a:lnTo>
                  <a:pt x="967515" y="32703"/>
                </a:lnTo>
                <a:close/>
                <a:moveTo>
                  <a:pt x="1045416" y="32703"/>
                </a:moveTo>
                <a:lnTo>
                  <a:pt x="1045416" y="78422"/>
                </a:lnTo>
                <a:lnTo>
                  <a:pt x="1091135" y="78422"/>
                </a:lnTo>
                <a:lnTo>
                  <a:pt x="1091135" y="32703"/>
                </a:lnTo>
                <a:lnTo>
                  <a:pt x="1045416" y="32703"/>
                </a:lnTo>
                <a:close/>
                <a:moveTo>
                  <a:pt x="1123317" y="32703"/>
                </a:moveTo>
                <a:lnTo>
                  <a:pt x="1123317" y="78422"/>
                </a:lnTo>
                <a:lnTo>
                  <a:pt x="1169036" y="78422"/>
                </a:lnTo>
                <a:lnTo>
                  <a:pt x="1169036" y="32703"/>
                </a:lnTo>
                <a:lnTo>
                  <a:pt x="1123317" y="32703"/>
                </a:lnTo>
                <a:close/>
                <a:moveTo>
                  <a:pt x="1201218" y="32703"/>
                </a:moveTo>
                <a:lnTo>
                  <a:pt x="1201218" y="78422"/>
                </a:lnTo>
                <a:lnTo>
                  <a:pt x="1246937" y="78422"/>
                </a:lnTo>
                <a:lnTo>
                  <a:pt x="1246937" y="32703"/>
                </a:lnTo>
                <a:lnTo>
                  <a:pt x="1201218" y="32703"/>
                </a:lnTo>
                <a:close/>
                <a:moveTo>
                  <a:pt x="1279119" y="32703"/>
                </a:moveTo>
                <a:lnTo>
                  <a:pt x="1279119" y="78422"/>
                </a:lnTo>
                <a:lnTo>
                  <a:pt x="1324838" y="78422"/>
                </a:lnTo>
                <a:lnTo>
                  <a:pt x="1324838" y="32703"/>
                </a:lnTo>
                <a:lnTo>
                  <a:pt x="1279119" y="32703"/>
                </a:lnTo>
                <a:close/>
                <a:moveTo>
                  <a:pt x="1357020" y="32703"/>
                </a:moveTo>
                <a:lnTo>
                  <a:pt x="1357020" y="78422"/>
                </a:lnTo>
                <a:lnTo>
                  <a:pt x="1402739" y="78422"/>
                </a:lnTo>
                <a:lnTo>
                  <a:pt x="1402739" y="32703"/>
                </a:lnTo>
                <a:lnTo>
                  <a:pt x="1357020" y="32703"/>
                </a:lnTo>
                <a:close/>
                <a:moveTo>
                  <a:pt x="1434921" y="32703"/>
                </a:moveTo>
                <a:lnTo>
                  <a:pt x="1434921" y="78422"/>
                </a:lnTo>
                <a:lnTo>
                  <a:pt x="1480640" y="78422"/>
                </a:lnTo>
                <a:lnTo>
                  <a:pt x="1480640" y="32703"/>
                </a:lnTo>
                <a:lnTo>
                  <a:pt x="1434921" y="32703"/>
                </a:lnTo>
                <a:close/>
                <a:moveTo>
                  <a:pt x="1512822" y="32703"/>
                </a:moveTo>
                <a:lnTo>
                  <a:pt x="1512822" y="78422"/>
                </a:lnTo>
                <a:lnTo>
                  <a:pt x="1558541" y="78422"/>
                </a:lnTo>
                <a:lnTo>
                  <a:pt x="1558541" y="32703"/>
                </a:lnTo>
                <a:lnTo>
                  <a:pt x="1512822" y="32703"/>
                </a:lnTo>
                <a:close/>
                <a:moveTo>
                  <a:pt x="1590723" y="32703"/>
                </a:moveTo>
                <a:lnTo>
                  <a:pt x="1590723" y="78422"/>
                </a:lnTo>
                <a:lnTo>
                  <a:pt x="1636442" y="78422"/>
                </a:lnTo>
                <a:lnTo>
                  <a:pt x="1636442" y="32703"/>
                </a:lnTo>
                <a:lnTo>
                  <a:pt x="1590723" y="32703"/>
                </a:lnTo>
                <a:close/>
                <a:moveTo>
                  <a:pt x="1668624" y="32703"/>
                </a:moveTo>
                <a:lnTo>
                  <a:pt x="1668624" y="78422"/>
                </a:lnTo>
                <a:lnTo>
                  <a:pt x="1714343" y="78422"/>
                </a:lnTo>
                <a:lnTo>
                  <a:pt x="1714343" y="32703"/>
                </a:lnTo>
                <a:lnTo>
                  <a:pt x="1668624" y="32703"/>
                </a:lnTo>
                <a:close/>
                <a:moveTo>
                  <a:pt x="1746525" y="32703"/>
                </a:moveTo>
                <a:lnTo>
                  <a:pt x="1746525" y="78422"/>
                </a:lnTo>
                <a:lnTo>
                  <a:pt x="1792244" y="78422"/>
                </a:lnTo>
                <a:lnTo>
                  <a:pt x="1792244" y="32703"/>
                </a:lnTo>
                <a:lnTo>
                  <a:pt x="1746525" y="32703"/>
                </a:lnTo>
                <a:close/>
                <a:moveTo>
                  <a:pt x="1824426" y="32703"/>
                </a:moveTo>
                <a:lnTo>
                  <a:pt x="1824426" y="78422"/>
                </a:lnTo>
                <a:lnTo>
                  <a:pt x="1870145" y="78422"/>
                </a:lnTo>
                <a:lnTo>
                  <a:pt x="1870145" y="32703"/>
                </a:lnTo>
                <a:lnTo>
                  <a:pt x="1824426" y="32703"/>
                </a:lnTo>
                <a:close/>
                <a:moveTo>
                  <a:pt x="1902327" y="32703"/>
                </a:moveTo>
                <a:lnTo>
                  <a:pt x="1902327" y="78422"/>
                </a:lnTo>
                <a:lnTo>
                  <a:pt x="1948046" y="78422"/>
                </a:lnTo>
                <a:lnTo>
                  <a:pt x="1948046" y="32703"/>
                </a:lnTo>
                <a:lnTo>
                  <a:pt x="1902327" y="32703"/>
                </a:lnTo>
                <a:close/>
                <a:moveTo>
                  <a:pt x="1980228" y="32703"/>
                </a:moveTo>
                <a:lnTo>
                  <a:pt x="1980228" y="78422"/>
                </a:lnTo>
                <a:lnTo>
                  <a:pt x="2025947" y="78422"/>
                </a:lnTo>
                <a:lnTo>
                  <a:pt x="2025947" y="32703"/>
                </a:lnTo>
                <a:lnTo>
                  <a:pt x="1980228" y="32703"/>
                </a:lnTo>
                <a:close/>
                <a:moveTo>
                  <a:pt x="2058129" y="32703"/>
                </a:moveTo>
                <a:lnTo>
                  <a:pt x="2058129" y="78422"/>
                </a:lnTo>
                <a:lnTo>
                  <a:pt x="2103848" y="78422"/>
                </a:lnTo>
                <a:lnTo>
                  <a:pt x="2103848" y="32703"/>
                </a:lnTo>
                <a:lnTo>
                  <a:pt x="2058129" y="32703"/>
                </a:lnTo>
                <a:close/>
                <a:moveTo>
                  <a:pt x="2136030" y="32703"/>
                </a:moveTo>
                <a:lnTo>
                  <a:pt x="2136030" y="78422"/>
                </a:lnTo>
                <a:lnTo>
                  <a:pt x="2181749" y="78422"/>
                </a:lnTo>
                <a:lnTo>
                  <a:pt x="2181749" y="32703"/>
                </a:lnTo>
                <a:lnTo>
                  <a:pt x="2136030" y="32703"/>
                </a:lnTo>
                <a:close/>
                <a:moveTo>
                  <a:pt x="2213928" y="32703"/>
                </a:moveTo>
                <a:lnTo>
                  <a:pt x="2213928" y="78422"/>
                </a:lnTo>
                <a:lnTo>
                  <a:pt x="2259647" y="78422"/>
                </a:lnTo>
                <a:lnTo>
                  <a:pt x="2259647" y="32703"/>
                </a:lnTo>
                <a:lnTo>
                  <a:pt x="2213928" y="32703"/>
                </a:lnTo>
                <a:close/>
                <a:moveTo>
                  <a:pt x="32703" y="99378"/>
                </a:moveTo>
                <a:lnTo>
                  <a:pt x="32703" y="145097"/>
                </a:lnTo>
                <a:lnTo>
                  <a:pt x="78422" y="145097"/>
                </a:lnTo>
                <a:lnTo>
                  <a:pt x="78422" y="99378"/>
                </a:lnTo>
                <a:lnTo>
                  <a:pt x="32703" y="99378"/>
                </a:lnTo>
                <a:close/>
                <a:moveTo>
                  <a:pt x="110604" y="99378"/>
                </a:moveTo>
                <a:lnTo>
                  <a:pt x="110604" y="145097"/>
                </a:lnTo>
                <a:lnTo>
                  <a:pt x="156323" y="145097"/>
                </a:lnTo>
                <a:lnTo>
                  <a:pt x="156323" y="99378"/>
                </a:lnTo>
                <a:lnTo>
                  <a:pt x="110604" y="99378"/>
                </a:lnTo>
                <a:close/>
                <a:moveTo>
                  <a:pt x="188505" y="99378"/>
                </a:moveTo>
                <a:lnTo>
                  <a:pt x="188505" y="145097"/>
                </a:lnTo>
                <a:lnTo>
                  <a:pt x="234224" y="145097"/>
                </a:lnTo>
                <a:lnTo>
                  <a:pt x="234224" y="99378"/>
                </a:lnTo>
                <a:lnTo>
                  <a:pt x="188505" y="99378"/>
                </a:lnTo>
                <a:close/>
                <a:moveTo>
                  <a:pt x="266406" y="99378"/>
                </a:moveTo>
                <a:lnTo>
                  <a:pt x="266406" y="145097"/>
                </a:lnTo>
                <a:lnTo>
                  <a:pt x="312125" y="145097"/>
                </a:lnTo>
                <a:lnTo>
                  <a:pt x="312125" y="99378"/>
                </a:lnTo>
                <a:lnTo>
                  <a:pt x="266406" y="99378"/>
                </a:lnTo>
                <a:close/>
                <a:moveTo>
                  <a:pt x="344307" y="99378"/>
                </a:moveTo>
                <a:lnTo>
                  <a:pt x="344307" y="145097"/>
                </a:lnTo>
                <a:lnTo>
                  <a:pt x="390026" y="145097"/>
                </a:lnTo>
                <a:lnTo>
                  <a:pt x="390026" y="99378"/>
                </a:lnTo>
                <a:lnTo>
                  <a:pt x="344307" y="99378"/>
                </a:lnTo>
                <a:close/>
                <a:moveTo>
                  <a:pt x="422208" y="99378"/>
                </a:moveTo>
                <a:lnTo>
                  <a:pt x="422208" y="145097"/>
                </a:lnTo>
                <a:lnTo>
                  <a:pt x="467927" y="145097"/>
                </a:lnTo>
                <a:lnTo>
                  <a:pt x="467927" y="99378"/>
                </a:lnTo>
                <a:lnTo>
                  <a:pt x="422208" y="99378"/>
                </a:lnTo>
                <a:close/>
                <a:moveTo>
                  <a:pt x="500109" y="99378"/>
                </a:moveTo>
                <a:lnTo>
                  <a:pt x="500109" y="145097"/>
                </a:lnTo>
                <a:lnTo>
                  <a:pt x="545828" y="145097"/>
                </a:lnTo>
                <a:lnTo>
                  <a:pt x="545828" y="99378"/>
                </a:lnTo>
                <a:lnTo>
                  <a:pt x="500109" y="99378"/>
                </a:lnTo>
                <a:close/>
                <a:moveTo>
                  <a:pt x="578010" y="99378"/>
                </a:moveTo>
                <a:lnTo>
                  <a:pt x="578010" y="145097"/>
                </a:lnTo>
                <a:lnTo>
                  <a:pt x="623729" y="145097"/>
                </a:lnTo>
                <a:lnTo>
                  <a:pt x="623729" y="99378"/>
                </a:lnTo>
                <a:lnTo>
                  <a:pt x="578010" y="99378"/>
                </a:lnTo>
                <a:close/>
                <a:moveTo>
                  <a:pt x="655911" y="99378"/>
                </a:moveTo>
                <a:lnTo>
                  <a:pt x="655911" y="145097"/>
                </a:lnTo>
                <a:lnTo>
                  <a:pt x="701630" y="145097"/>
                </a:lnTo>
                <a:lnTo>
                  <a:pt x="701630" y="99378"/>
                </a:lnTo>
                <a:lnTo>
                  <a:pt x="655911" y="99378"/>
                </a:lnTo>
                <a:close/>
                <a:moveTo>
                  <a:pt x="733812" y="99378"/>
                </a:moveTo>
                <a:lnTo>
                  <a:pt x="733812" y="145097"/>
                </a:lnTo>
                <a:lnTo>
                  <a:pt x="779531" y="145097"/>
                </a:lnTo>
                <a:lnTo>
                  <a:pt x="779531" y="99378"/>
                </a:lnTo>
                <a:lnTo>
                  <a:pt x="733812" y="99378"/>
                </a:lnTo>
                <a:close/>
                <a:moveTo>
                  <a:pt x="811713" y="99378"/>
                </a:moveTo>
                <a:lnTo>
                  <a:pt x="811713" y="145097"/>
                </a:lnTo>
                <a:lnTo>
                  <a:pt x="857432" y="145097"/>
                </a:lnTo>
                <a:lnTo>
                  <a:pt x="857432" y="99378"/>
                </a:lnTo>
                <a:lnTo>
                  <a:pt x="811713" y="99378"/>
                </a:lnTo>
                <a:close/>
                <a:moveTo>
                  <a:pt x="889614" y="99378"/>
                </a:moveTo>
                <a:lnTo>
                  <a:pt x="889614" y="145097"/>
                </a:lnTo>
                <a:lnTo>
                  <a:pt x="935333" y="145097"/>
                </a:lnTo>
                <a:lnTo>
                  <a:pt x="935333" y="99378"/>
                </a:lnTo>
                <a:lnTo>
                  <a:pt x="889614" y="99378"/>
                </a:lnTo>
                <a:close/>
                <a:moveTo>
                  <a:pt x="967515" y="99378"/>
                </a:moveTo>
                <a:lnTo>
                  <a:pt x="967515" y="145097"/>
                </a:lnTo>
                <a:lnTo>
                  <a:pt x="1013234" y="145097"/>
                </a:lnTo>
                <a:lnTo>
                  <a:pt x="1013234" y="99378"/>
                </a:lnTo>
                <a:lnTo>
                  <a:pt x="967515" y="99378"/>
                </a:lnTo>
                <a:close/>
                <a:moveTo>
                  <a:pt x="1045416" y="99378"/>
                </a:moveTo>
                <a:lnTo>
                  <a:pt x="1045416" y="145097"/>
                </a:lnTo>
                <a:lnTo>
                  <a:pt x="1091135" y="145097"/>
                </a:lnTo>
                <a:lnTo>
                  <a:pt x="1091135" y="99378"/>
                </a:lnTo>
                <a:lnTo>
                  <a:pt x="1045416" y="99378"/>
                </a:lnTo>
                <a:close/>
                <a:moveTo>
                  <a:pt x="1123317" y="99378"/>
                </a:moveTo>
                <a:lnTo>
                  <a:pt x="1123317" y="145097"/>
                </a:lnTo>
                <a:lnTo>
                  <a:pt x="1169036" y="145097"/>
                </a:lnTo>
                <a:lnTo>
                  <a:pt x="1169036" y="99378"/>
                </a:lnTo>
                <a:lnTo>
                  <a:pt x="1123317" y="99378"/>
                </a:lnTo>
                <a:close/>
                <a:moveTo>
                  <a:pt x="1201218" y="99378"/>
                </a:moveTo>
                <a:lnTo>
                  <a:pt x="1201218" y="145097"/>
                </a:lnTo>
                <a:lnTo>
                  <a:pt x="1246937" y="145097"/>
                </a:lnTo>
                <a:lnTo>
                  <a:pt x="1246937" y="99378"/>
                </a:lnTo>
                <a:lnTo>
                  <a:pt x="1201218" y="99378"/>
                </a:lnTo>
                <a:close/>
                <a:moveTo>
                  <a:pt x="1279119" y="99378"/>
                </a:moveTo>
                <a:lnTo>
                  <a:pt x="1279119" y="145097"/>
                </a:lnTo>
                <a:lnTo>
                  <a:pt x="1324838" y="145097"/>
                </a:lnTo>
                <a:lnTo>
                  <a:pt x="1324838" y="99378"/>
                </a:lnTo>
                <a:lnTo>
                  <a:pt x="1279119" y="99378"/>
                </a:lnTo>
                <a:close/>
                <a:moveTo>
                  <a:pt x="1357020" y="99378"/>
                </a:moveTo>
                <a:lnTo>
                  <a:pt x="1357020" y="145097"/>
                </a:lnTo>
                <a:lnTo>
                  <a:pt x="1402739" y="145097"/>
                </a:lnTo>
                <a:lnTo>
                  <a:pt x="1402739" y="99378"/>
                </a:lnTo>
                <a:lnTo>
                  <a:pt x="1357020" y="99378"/>
                </a:lnTo>
                <a:close/>
                <a:moveTo>
                  <a:pt x="1434921" y="99378"/>
                </a:moveTo>
                <a:lnTo>
                  <a:pt x="1434921" y="145097"/>
                </a:lnTo>
                <a:lnTo>
                  <a:pt x="1480640" y="145097"/>
                </a:lnTo>
                <a:lnTo>
                  <a:pt x="1480640" y="99378"/>
                </a:lnTo>
                <a:lnTo>
                  <a:pt x="1434921" y="99378"/>
                </a:lnTo>
                <a:close/>
                <a:moveTo>
                  <a:pt x="1512822" y="99378"/>
                </a:moveTo>
                <a:lnTo>
                  <a:pt x="1512822" y="145097"/>
                </a:lnTo>
                <a:lnTo>
                  <a:pt x="1558541" y="145097"/>
                </a:lnTo>
                <a:lnTo>
                  <a:pt x="1558541" y="99378"/>
                </a:lnTo>
                <a:lnTo>
                  <a:pt x="1512822" y="99378"/>
                </a:lnTo>
                <a:close/>
                <a:moveTo>
                  <a:pt x="1590723" y="99378"/>
                </a:moveTo>
                <a:lnTo>
                  <a:pt x="1590723" y="145097"/>
                </a:lnTo>
                <a:lnTo>
                  <a:pt x="1636442" y="145097"/>
                </a:lnTo>
                <a:lnTo>
                  <a:pt x="1636442" y="99378"/>
                </a:lnTo>
                <a:lnTo>
                  <a:pt x="1590723" y="99378"/>
                </a:lnTo>
                <a:close/>
                <a:moveTo>
                  <a:pt x="1668624" y="99378"/>
                </a:moveTo>
                <a:lnTo>
                  <a:pt x="1668624" y="145097"/>
                </a:lnTo>
                <a:lnTo>
                  <a:pt x="1714343" y="145097"/>
                </a:lnTo>
                <a:lnTo>
                  <a:pt x="1714343" y="99378"/>
                </a:lnTo>
                <a:lnTo>
                  <a:pt x="1668624" y="99378"/>
                </a:lnTo>
                <a:close/>
                <a:moveTo>
                  <a:pt x="1746525" y="99378"/>
                </a:moveTo>
                <a:lnTo>
                  <a:pt x="1746525" y="145097"/>
                </a:lnTo>
                <a:lnTo>
                  <a:pt x="1792244" y="145097"/>
                </a:lnTo>
                <a:lnTo>
                  <a:pt x="1792244" y="99378"/>
                </a:lnTo>
                <a:lnTo>
                  <a:pt x="1746525" y="99378"/>
                </a:lnTo>
                <a:close/>
                <a:moveTo>
                  <a:pt x="1824426" y="99378"/>
                </a:moveTo>
                <a:lnTo>
                  <a:pt x="1824426" y="145097"/>
                </a:lnTo>
                <a:lnTo>
                  <a:pt x="1870145" y="145097"/>
                </a:lnTo>
                <a:lnTo>
                  <a:pt x="1870145" y="99378"/>
                </a:lnTo>
                <a:lnTo>
                  <a:pt x="1824426" y="99378"/>
                </a:lnTo>
                <a:close/>
                <a:moveTo>
                  <a:pt x="1902327" y="99378"/>
                </a:moveTo>
                <a:lnTo>
                  <a:pt x="1902327" y="145097"/>
                </a:lnTo>
                <a:lnTo>
                  <a:pt x="1948046" y="145097"/>
                </a:lnTo>
                <a:lnTo>
                  <a:pt x="1948046" y="99378"/>
                </a:lnTo>
                <a:lnTo>
                  <a:pt x="1902327" y="99378"/>
                </a:lnTo>
                <a:close/>
                <a:moveTo>
                  <a:pt x="1980228" y="99378"/>
                </a:moveTo>
                <a:lnTo>
                  <a:pt x="1980228" y="145097"/>
                </a:lnTo>
                <a:lnTo>
                  <a:pt x="2025947" y="145097"/>
                </a:lnTo>
                <a:lnTo>
                  <a:pt x="2025947" y="99378"/>
                </a:lnTo>
                <a:lnTo>
                  <a:pt x="1980228" y="99378"/>
                </a:lnTo>
                <a:close/>
                <a:moveTo>
                  <a:pt x="2058129" y="99378"/>
                </a:moveTo>
                <a:lnTo>
                  <a:pt x="2058129" y="145097"/>
                </a:lnTo>
                <a:lnTo>
                  <a:pt x="2103848" y="145097"/>
                </a:lnTo>
                <a:lnTo>
                  <a:pt x="2103848" y="99378"/>
                </a:lnTo>
                <a:lnTo>
                  <a:pt x="2058129" y="99378"/>
                </a:lnTo>
                <a:close/>
                <a:moveTo>
                  <a:pt x="2136030" y="99378"/>
                </a:moveTo>
                <a:lnTo>
                  <a:pt x="2136030" y="145097"/>
                </a:lnTo>
                <a:lnTo>
                  <a:pt x="2181749" y="145097"/>
                </a:lnTo>
                <a:lnTo>
                  <a:pt x="2181749" y="99378"/>
                </a:lnTo>
                <a:lnTo>
                  <a:pt x="2136030" y="99378"/>
                </a:lnTo>
                <a:close/>
                <a:moveTo>
                  <a:pt x="2213928" y="99378"/>
                </a:moveTo>
                <a:lnTo>
                  <a:pt x="2213928" y="145097"/>
                </a:lnTo>
                <a:lnTo>
                  <a:pt x="2259647" y="145097"/>
                </a:lnTo>
                <a:lnTo>
                  <a:pt x="2259647" y="99378"/>
                </a:lnTo>
                <a:lnTo>
                  <a:pt x="2213928" y="99378"/>
                </a:lnTo>
                <a:close/>
                <a:moveTo>
                  <a:pt x="32703" y="166053"/>
                </a:moveTo>
                <a:lnTo>
                  <a:pt x="32703" y="211772"/>
                </a:lnTo>
                <a:lnTo>
                  <a:pt x="78422" y="211772"/>
                </a:lnTo>
                <a:lnTo>
                  <a:pt x="78422" y="166053"/>
                </a:lnTo>
                <a:lnTo>
                  <a:pt x="32703" y="166053"/>
                </a:lnTo>
                <a:close/>
                <a:moveTo>
                  <a:pt x="110604" y="166053"/>
                </a:moveTo>
                <a:lnTo>
                  <a:pt x="110604" y="211772"/>
                </a:lnTo>
                <a:lnTo>
                  <a:pt x="156323" y="211772"/>
                </a:lnTo>
                <a:lnTo>
                  <a:pt x="156323" y="166053"/>
                </a:lnTo>
                <a:lnTo>
                  <a:pt x="110604" y="166053"/>
                </a:lnTo>
                <a:close/>
                <a:moveTo>
                  <a:pt x="188505" y="166053"/>
                </a:moveTo>
                <a:lnTo>
                  <a:pt x="188505" y="211772"/>
                </a:lnTo>
                <a:lnTo>
                  <a:pt x="234224" y="211772"/>
                </a:lnTo>
                <a:lnTo>
                  <a:pt x="234224" y="166053"/>
                </a:lnTo>
                <a:lnTo>
                  <a:pt x="188505" y="166053"/>
                </a:lnTo>
                <a:close/>
                <a:moveTo>
                  <a:pt x="266406" y="166053"/>
                </a:moveTo>
                <a:lnTo>
                  <a:pt x="266406" y="211772"/>
                </a:lnTo>
                <a:lnTo>
                  <a:pt x="312125" y="211772"/>
                </a:lnTo>
                <a:lnTo>
                  <a:pt x="312125" y="166053"/>
                </a:lnTo>
                <a:lnTo>
                  <a:pt x="266406" y="166053"/>
                </a:lnTo>
                <a:close/>
                <a:moveTo>
                  <a:pt x="344307" y="166053"/>
                </a:moveTo>
                <a:lnTo>
                  <a:pt x="344307" y="211772"/>
                </a:lnTo>
                <a:lnTo>
                  <a:pt x="390026" y="211772"/>
                </a:lnTo>
                <a:lnTo>
                  <a:pt x="390026" y="166053"/>
                </a:lnTo>
                <a:lnTo>
                  <a:pt x="344307" y="166053"/>
                </a:lnTo>
                <a:close/>
                <a:moveTo>
                  <a:pt x="422208" y="166053"/>
                </a:moveTo>
                <a:lnTo>
                  <a:pt x="422208" y="211772"/>
                </a:lnTo>
                <a:lnTo>
                  <a:pt x="467927" y="211772"/>
                </a:lnTo>
                <a:lnTo>
                  <a:pt x="467927" y="166053"/>
                </a:lnTo>
                <a:lnTo>
                  <a:pt x="422208" y="166053"/>
                </a:lnTo>
                <a:close/>
                <a:moveTo>
                  <a:pt x="500109" y="166053"/>
                </a:moveTo>
                <a:lnTo>
                  <a:pt x="500109" y="211772"/>
                </a:lnTo>
                <a:lnTo>
                  <a:pt x="545828" y="211772"/>
                </a:lnTo>
                <a:lnTo>
                  <a:pt x="545828" y="166053"/>
                </a:lnTo>
                <a:lnTo>
                  <a:pt x="500109" y="166053"/>
                </a:lnTo>
                <a:close/>
                <a:moveTo>
                  <a:pt x="578010" y="166053"/>
                </a:moveTo>
                <a:lnTo>
                  <a:pt x="578010" y="211772"/>
                </a:lnTo>
                <a:lnTo>
                  <a:pt x="623729" y="211772"/>
                </a:lnTo>
                <a:lnTo>
                  <a:pt x="623729" y="166053"/>
                </a:lnTo>
                <a:lnTo>
                  <a:pt x="578010" y="166053"/>
                </a:lnTo>
                <a:close/>
                <a:moveTo>
                  <a:pt x="655911" y="166053"/>
                </a:moveTo>
                <a:lnTo>
                  <a:pt x="655911" y="211772"/>
                </a:lnTo>
                <a:lnTo>
                  <a:pt x="701630" y="211772"/>
                </a:lnTo>
                <a:lnTo>
                  <a:pt x="701630" y="166053"/>
                </a:lnTo>
                <a:lnTo>
                  <a:pt x="655911" y="166053"/>
                </a:lnTo>
                <a:close/>
                <a:moveTo>
                  <a:pt x="733812" y="166053"/>
                </a:moveTo>
                <a:lnTo>
                  <a:pt x="733812" y="211772"/>
                </a:lnTo>
                <a:lnTo>
                  <a:pt x="779531" y="211772"/>
                </a:lnTo>
                <a:lnTo>
                  <a:pt x="779531" y="166053"/>
                </a:lnTo>
                <a:lnTo>
                  <a:pt x="733812" y="166053"/>
                </a:lnTo>
                <a:close/>
                <a:moveTo>
                  <a:pt x="811713" y="166053"/>
                </a:moveTo>
                <a:lnTo>
                  <a:pt x="811713" y="211772"/>
                </a:lnTo>
                <a:lnTo>
                  <a:pt x="857432" y="211772"/>
                </a:lnTo>
                <a:lnTo>
                  <a:pt x="857432" y="166053"/>
                </a:lnTo>
                <a:lnTo>
                  <a:pt x="811713" y="166053"/>
                </a:lnTo>
                <a:close/>
                <a:moveTo>
                  <a:pt x="889614" y="166053"/>
                </a:moveTo>
                <a:lnTo>
                  <a:pt x="889614" y="211772"/>
                </a:lnTo>
                <a:lnTo>
                  <a:pt x="935333" y="211772"/>
                </a:lnTo>
                <a:lnTo>
                  <a:pt x="935333" y="166053"/>
                </a:lnTo>
                <a:lnTo>
                  <a:pt x="889614" y="166053"/>
                </a:lnTo>
                <a:close/>
                <a:moveTo>
                  <a:pt x="967515" y="166053"/>
                </a:moveTo>
                <a:lnTo>
                  <a:pt x="967515" y="211772"/>
                </a:lnTo>
                <a:lnTo>
                  <a:pt x="1013234" y="211772"/>
                </a:lnTo>
                <a:lnTo>
                  <a:pt x="1013234" y="166053"/>
                </a:lnTo>
                <a:lnTo>
                  <a:pt x="967515" y="166053"/>
                </a:lnTo>
                <a:close/>
                <a:moveTo>
                  <a:pt x="1045416" y="166053"/>
                </a:moveTo>
                <a:lnTo>
                  <a:pt x="1045416" y="211772"/>
                </a:lnTo>
                <a:lnTo>
                  <a:pt x="1091135" y="211772"/>
                </a:lnTo>
                <a:lnTo>
                  <a:pt x="1091135" y="166053"/>
                </a:lnTo>
                <a:lnTo>
                  <a:pt x="1045416" y="166053"/>
                </a:lnTo>
                <a:close/>
                <a:moveTo>
                  <a:pt x="1123317" y="166053"/>
                </a:moveTo>
                <a:lnTo>
                  <a:pt x="1123317" y="211772"/>
                </a:lnTo>
                <a:lnTo>
                  <a:pt x="1169036" y="211772"/>
                </a:lnTo>
                <a:lnTo>
                  <a:pt x="1169036" y="166053"/>
                </a:lnTo>
                <a:lnTo>
                  <a:pt x="1123317" y="166053"/>
                </a:lnTo>
                <a:close/>
                <a:moveTo>
                  <a:pt x="1201218" y="166053"/>
                </a:moveTo>
                <a:lnTo>
                  <a:pt x="1201218" y="211772"/>
                </a:lnTo>
                <a:lnTo>
                  <a:pt x="1246937" y="211772"/>
                </a:lnTo>
                <a:lnTo>
                  <a:pt x="1246937" y="166053"/>
                </a:lnTo>
                <a:lnTo>
                  <a:pt x="1201218" y="166053"/>
                </a:lnTo>
                <a:close/>
                <a:moveTo>
                  <a:pt x="1279119" y="166053"/>
                </a:moveTo>
                <a:lnTo>
                  <a:pt x="1279119" y="211772"/>
                </a:lnTo>
                <a:lnTo>
                  <a:pt x="1324838" y="211772"/>
                </a:lnTo>
                <a:lnTo>
                  <a:pt x="1324838" y="166053"/>
                </a:lnTo>
                <a:lnTo>
                  <a:pt x="1279119" y="166053"/>
                </a:lnTo>
                <a:close/>
                <a:moveTo>
                  <a:pt x="1357020" y="166053"/>
                </a:moveTo>
                <a:lnTo>
                  <a:pt x="1357020" y="211772"/>
                </a:lnTo>
                <a:lnTo>
                  <a:pt x="1402739" y="211772"/>
                </a:lnTo>
                <a:lnTo>
                  <a:pt x="1402739" y="166053"/>
                </a:lnTo>
                <a:lnTo>
                  <a:pt x="1357020" y="166053"/>
                </a:lnTo>
                <a:close/>
                <a:moveTo>
                  <a:pt x="1434921" y="166053"/>
                </a:moveTo>
                <a:lnTo>
                  <a:pt x="1434921" y="211772"/>
                </a:lnTo>
                <a:lnTo>
                  <a:pt x="1480640" y="211772"/>
                </a:lnTo>
                <a:lnTo>
                  <a:pt x="1480640" y="166053"/>
                </a:lnTo>
                <a:lnTo>
                  <a:pt x="1434921" y="166053"/>
                </a:lnTo>
                <a:close/>
                <a:moveTo>
                  <a:pt x="1512822" y="166053"/>
                </a:moveTo>
                <a:lnTo>
                  <a:pt x="1512822" y="211772"/>
                </a:lnTo>
                <a:lnTo>
                  <a:pt x="1558541" y="211772"/>
                </a:lnTo>
                <a:lnTo>
                  <a:pt x="1558541" y="166053"/>
                </a:lnTo>
                <a:lnTo>
                  <a:pt x="1512822" y="166053"/>
                </a:lnTo>
                <a:close/>
                <a:moveTo>
                  <a:pt x="1590723" y="166053"/>
                </a:moveTo>
                <a:lnTo>
                  <a:pt x="1590723" y="211772"/>
                </a:lnTo>
                <a:lnTo>
                  <a:pt x="1636442" y="211772"/>
                </a:lnTo>
                <a:lnTo>
                  <a:pt x="1636442" y="166053"/>
                </a:lnTo>
                <a:lnTo>
                  <a:pt x="1590723" y="166053"/>
                </a:lnTo>
                <a:close/>
                <a:moveTo>
                  <a:pt x="1668624" y="166053"/>
                </a:moveTo>
                <a:lnTo>
                  <a:pt x="1668624" y="211772"/>
                </a:lnTo>
                <a:lnTo>
                  <a:pt x="1714343" y="211772"/>
                </a:lnTo>
                <a:lnTo>
                  <a:pt x="1714343" y="166053"/>
                </a:lnTo>
                <a:lnTo>
                  <a:pt x="1668624" y="166053"/>
                </a:lnTo>
                <a:close/>
                <a:moveTo>
                  <a:pt x="1746525" y="166053"/>
                </a:moveTo>
                <a:lnTo>
                  <a:pt x="1746525" y="211772"/>
                </a:lnTo>
                <a:lnTo>
                  <a:pt x="1792244" y="211772"/>
                </a:lnTo>
                <a:lnTo>
                  <a:pt x="1792244" y="166053"/>
                </a:lnTo>
                <a:lnTo>
                  <a:pt x="1746525" y="166053"/>
                </a:lnTo>
                <a:close/>
                <a:moveTo>
                  <a:pt x="1824426" y="166053"/>
                </a:moveTo>
                <a:lnTo>
                  <a:pt x="1824426" y="211772"/>
                </a:lnTo>
                <a:lnTo>
                  <a:pt x="1870145" y="211772"/>
                </a:lnTo>
                <a:lnTo>
                  <a:pt x="1870145" y="166053"/>
                </a:lnTo>
                <a:lnTo>
                  <a:pt x="1824426" y="166053"/>
                </a:lnTo>
                <a:close/>
                <a:moveTo>
                  <a:pt x="1902327" y="166053"/>
                </a:moveTo>
                <a:lnTo>
                  <a:pt x="1902327" y="211772"/>
                </a:lnTo>
                <a:lnTo>
                  <a:pt x="1948046" y="211772"/>
                </a:lnTo>
                <a:lnTo>
                  <a:pt x="1948046" y="166053"/>
                </a:lnTo>
                <a:lnTo>
                  <a:pt x="1902327" y="166053"/>
                </a:lnTo>
                <a:close/>
                <a:moveTo>
                  <a:pt x="1980228" y="166053"/>
                </a:moveTo>
                <a:lnTo>
                  <a:pt x="1980228" y="211772"/>
                </a:lnTo>
                <a:lnTo>
                  <a:pt x="2025947" y="211772"/>
                </a:lnTo>
                <a:lnTo>
                  <a:pt x="2025947" y="166053"/>
                </a:lnTo>
                <a:lnTo>
                  <a:pt x="1980228" y="166053"/>
                </a:lnTo>
                <a:close/>
                <a:moveTo>
                  <a:pt x="2058129" y="166053"/>
                </a:moveTo>
                <a:lnTo>
                  <a:pt x="2058129" y="211772"/>
                </a:lnTo>
                <a:lnTo>
                  <a:pt x="2103848" y="211772"/>
                </a:lnTo>
                <a:lnTo>
                  <a:pt x="2103848" y="166053"/>
                </a:lnTo>
                <a:lnTo>
                  <a:pt x="2058129" y="166053"/>
                </a:lnTo>
                <a:close/>
                <a:moveTo>
                  <a:pt x="2136030" y="166053"/>
                </a:moveTo>
                <a:lnTo>
                  <a:pt x="2136030" y="211772"/>
                </a:lnTo>
                <a:lnTo>
                  <a:pt x="2181749" y="211772"/>
                </a:lnTo>
                <a:lnTo>
                  <a:pt x="2181749" y="166053"/>
                </a:lnTo>
                <a:lnTo>
                  <a:pt x="2136030" y="166053"/>
                </a:lnTo>
                <a:close/>
                <a:moveTo>
                  <a:pt x="2213928" y="166053"/>
                </a:moveTo>
                <a:lnTo>
                  <a:pt x="2213928" y="211772"/>
                </a:lnTo>
                <a:lnTo>
                  <a:pt x="2259647" y="211772"/>
                </a:lnTo>
                <a:lnTo>
                  <a:pt x="2259647" y="166053"/>
                </a:lnTo>
                <a:lnTo>
                  <a:pt x="2213928" y="166053"/>
                </a:lnTo>
                <a:close/>
                <a:moveTo>
                  <a:pt x="32703" y="232728"/>
                </a:moveTo>
                <a:lnTo>
                  <a:pt x="32703" y="278447"/>
                </a:lnTo>
                <a:lnTo>
                  <a:pt x="78422" y="278447"/>
                </a:lnTo>
                <a:lnTo>
                  <a:pt x="78422" y="232728"/>
                </a:lnTo>
                <a:lnTo>
                  <a:pt x="32703" y="232728"/>
                </a:lnTo>
                <a:close/>
                <a:moveTo>
                  <a:pt x="110604" y="232728"/>
                </a:moveTo>
                <a:lnTo>
                  <a:pt x="110604" y="278447"/>
                </a:lnTo>
                <a:lnTo>
                  <a:pt x="156323" y="278447"/>
                </a:lnTo>
                <a:lnTo>
                  <a:pt x="156323" y="232728"/>
                </a:lnTo>
                <a:lnTo>
                  <a:pt x="110604" y="232728"/>
                </a:lnTo>
                <a:close/>
                <a:moveTo>
                  <a:pt x="188505" y="232728"/>
                </a:moveTo>
                <a:lnTo>
                  <a:pt x="188505" y="278447"/>
                </a:lnTo>
                <a:lnTo>
                  <a:pt x="234224" y="278447"/>
                </a:lnTo>
                <a:lnTo>
                  <a:pt x="234224" y="232728"/>
                </a:lnTo>
                <a:lnTo>
                  <a:pt x="188505" y="232728"/>
                </a:lnTo>
                <a:close/>
                <a:moveTo>
                  <a:pt x="266406" y="232728"/>
                </a:moveTo>
                <a:lnTo>
                  <a:pt x="266406" y="278447"/>
                </a:lnTo>
                <a:lnTo>
                  <a:pt x="312125" y="278447"/>
                </a:lnTo>
                <a:lnTo>
                  <a:pt x="312125" y="232728"/>
                </a:lnTo>
                <a:lnTo>
                  <a:pt x="266406" y="232728"/>
                </a:lnTo>
                <a:close/>
                <a:moveTo>
                  <a:pt x="344307" y="232728"/>
                </a:moveTo>
                <a:lnTo>
                  <a:pt x="344307" y="278447"/>
                </a:lnTo>
                <a:lnTo>
                  <a:pt x="390026" y="278447"/>
                </a:lnTo>
                <a:lnTo>
                  <a:pt x="390026" y="232728"/>
                </a:lnTo>
                <a:lnTo>
                  <a:pt x="344307" y="232728"/>
                </a:lnTo>
                <a:close/>
                <a:moveTo>
                  <a:pt x="422208" y="232728"/>
                </a:moveTo>
                <a:lnTo>
                  <a:pt x="422208" y="278447"/>
                </a:lnTo>
                <a:lnTo>
                  <a:pt x="467927" y="278447"/>
                </a:lnTo>
                <a:lnTo>
                  <a:pt x="467927" y="232728"/>
                </a:lnTo>
                <a:lnTo>
                  <a:pt x="422208" y="232728"/>
                </a:lnTo>
                <a:close/>
                <a:moveTo>
                  <a:pt x="500109" y="232728"/>
                </a:moveTo>
                <a:lnTo>
                  <a:pt x="500109" y="278447"/>
                </a:lnTo>
                <a:lnTo>
                  <a:pt x="545828" y="278447"/>
                </a:lnTo>
                <a:lnTo>
                  <a:pt x="545828" y="232728"/>
                </a:lnTo>
                <a:lnTo>
                  <a:pt x="500109" y="232728"/>
                </a:lnTo>
                <a:close/>
                <a:moveTo>
                  <a:pt x="578010" y="232728"/>
                </a:moveTo>
                <a:lnTo>
                  <a:pt x="578010" y="278447"/>
                </a:lnTo>
                <a:lnTo>
                  <a:pt x="623729" y="278447"/>
                </a:lnTo>
                <a:lnTo>
                  <a:pt x="623729" y="232728"/>
                </a:lnTo>
                <a:lnTo>
                  <a:pt x="578010" y="232728"/>
                </a:lnTo>
                <a:close/>
                <a:moveTo>
                  <a:pt x="655911" y="232728"/>
                </a:moveTo>
                <a:lnTo>
                  <a:pt x="655911" y="278447"/>
                </a:lnTo>
                <a:lnTo>
                  <a:pt x="701630" y="278447"/>
                </a:lnTo>
                <a:lnTo>
                  <a:pt x="701630" y="232728"/>
                </a:lnTo>
                <a:lnTo>
                  <a:pt x="655911" y="232728"/>
                </a:lnTo>
                <a:close/>
                <a:moveTo>
                  <a:pt x="733812" y="232728"/>
                </a:moveTo>
                <a:lnTo>
                  <a:pt x="733812" y="278447"/>
                </a:lnTo>
                <a:lnTo>
                  <a:pt x="779531" y="278447"/>
                </a:lnTo>
                <a:lnTo>
                  <a:pt x="779531" y="232728"/>
                </a:lnTo>
                <a:lnTo>
                  <a:pt x="733812" y="232728"/>
                </a:lnTo>
                <a:close/>
                <a:moveTo>
                  <a:pt x="811713" y="232728"/>
                </a:moveTo>
                <a:lnTo>
                  <a:pt x="811713" y="278447"/>
                </a:lnTo>
                <a:lnTo>
                  <a:pt x="857432" y="278447"/>
                </a:lnTo>
                <a:lnTo>
                  <a:pt x="857432" y="232728"/>
                </a:lnTo>
                <a:lnTo>
                  <a:pt x="811713" y="232728"/>
                </a:lnTo>
                <a:close/>
                <a:moveTo>
                  <a:pt x="889614" y="232728"/>
                </a:moveTo>
                <a:lnTo>
                  <a:pt x="889614" y="278447"/>
                </a:lnTo>
                <a:lnTo>
                  <a:pt x="935333" y="278447"/>
                </a:lnTo>
                <a:lnTo>
                  <a:pt x="935333" y="232728"/>
                </a:lnTo>
                <a:lnTo>
                  <a:pt x="889614" y="232728"/>
                </a:lnTo>
                <a:close/>
                <a:moveTo>
                  <a:pt x="967515" y="232728"/>
                </a:moveTo>
                <a:lnTo>
                  <a:pt x="967515" y="278447"/>
                </a:lnTo>
                <a:lnTo>
                  <a:pt x="1013234" y="278447"/>
                </a:lnTo>
                <a:lnTo>
                  <a:pt x="1013234" y="232728"/>
                </a:lnTo>
                <a:lnTo>
                  <a:pt x="967515" y="232728"/>
                </a:lnTo>
                <a:close/>
                <a:moveTo>
                  <a:pt x="1045416" y="232728"/>
                </a:moveTo>
                <a:lnTo>
                  <a:pt x="1045416" y="278447"/>
                </a:lnTo>
                <a:lnTo>
                  <a:pt x="1091135" y="278447"/>
                </a:lnTo>
                <a:lnTo>
                  <a:pt x="1091135" y="232728"/>
                </a:lnTo>
                <a:lnTo>
                  <a:pt x="1045416" y="232728"/>
                </a:lnTo>
                <a:close/>
                <a:moveTo>
                  <a:pt x="1123317" y="232728"/>
                </a:moveTo>
                <a:lnTo>
                  <a:pt x="1123317" y="278447"/>
                </a:lnTo>
                <a:lnTo>
                  <a:pt x="1169036" y="278447"/>
                </a:lnTo>
                <a:lnTo>
                  <a:pt x="1169036" y="232728"/>
                </a:lnTo>
                <a:lnTo>
                  <a:pt x="1123317" y="232728"/>
                </a:lnTo>
                <a:close/>
                <a:moveTo>
                  <a:pt x="1201218" y="232728"/>
                </a:moveTo>
                <a:lnTo>
                  <a:pt x="1201218" y="278447"/>
                </a:lnTo>
                <a:lnTo>
                  <a:pt x="1246937" y="278447"/>
                </a:lnTo>
                <a:lnTo>
                  <a:pt x="1246937" y="232728"/>
                </a:lnTo>
                <a:lnTo>
                  <a:pt x="1201218" y="232728"/>
                </a:lnTo>
                <a:close/>
                <a:moveTo>
                  <a:pt x="1279119" y="232728"/>
                </a:moveTo>
                <a:lnTo>
                  <a:pt x="1279119" y="278447"/>
                </a:lnTo>
                <a:lnTo>
                  <a:pt x="1324838" y="278447"/>
                </a:lnTo>
                <a:lnTo>
                  <a:pt x="1324838" y="232728"/>
                </a:lnTo>
                <a:lnTo>
                  <a:pt x="1279119" y="232728"/>
                </a:lnTo>
                <a:close/>
                <a:moveTo>
                  <a:pt x="1357020" y="232728"/>
                </a:moveTo>
                <a:lnTo>
                  <a:pt x="1357020" y="278447"/>
                </a:lnTo>
                <a:lnTo>
                  <a:pt x="1402739" y="278447"/>
                </a:lnTo>
                <a:lnTo>
                  <a:pt x="1402739" y="232728"/>
                </a:lnTo>
                <a:lnTo>
                  <a:pt x="1357020" y="232728"/>
                </a:lnTo>
                <a:close/>
                <a:moveTo>
                  <a:pt x="1434921" y="232728"/>
                </a:moveTo>
                <a:lnTo>
                  <a:pt x="1434921" y="278447"/>
                </a:lnTo>
                <a:lnTo>
                  <a:pt x="1480640" y="278447"/>
                </a:lnTo>
                <a:lnTo>
                  <a:pt x="1480640" y="232728"/>
                </a:lnTo>
                <a:lnTo>
                  <a:pt x="1434921" y="232728"/>
                </a:lnTo>
                <a:close/>
                <a:moveTo>
                  <a:pt x="1512822" y="232728"/>
                </a:moveTo>
                <a:lnTo>
                  <a:pt x="1512822" y="278447"/>
                </a:lnTo>
                <a:lnTo>
                  <a:pt x="1558541" y="278447"/>
                </a:lnTo>
                <a:lnTo>
                  <a:pt x="1558541" y="232728"/>
                </a:lnTo>
                <a:lnTo>
                  <a:pt x="1512822" y="232728"/>
                </a:lnTo>
                <a:close/>
                <a:moveTo>
                  <a:pt x="1590723" y="232728"/>
                </a:moveTo>
                <a:lnTo>
                  <a:pt x="1590723" y="278447"/>
                </a:lnTo>
                <a:lnTo>
                  <a:pt x="1636442" y="278447"/>
                </a:lnTo>
                <a:lnTo>
                  <a:pt x="1636442" y="232728"/>
                </a:lnTo>
                <a:lnTo>
                  <a:pt x="1590723" y="232728"/>
                </a:lnTo>
                <a:close/>
                <a:moveTo>
                  <a:pt x="1668624" y="232728"/>
                </a:moveTo>
                <a:lnTo>
                  <a:pt x="1668624" y="278447"/>
                </a:lnTo>
                <a:lnTo>
                  <a:pt x="1714343" y="278447"/>
                </a:lnTo>
                <a:lnTo>
                  <a:pt x="1714343" y="232728"/>
                </a:lnTo>
                <a:lnTo>
                  <a:pt x="1668624" y="232728"/>
                </a:lnTo>
                <a:close/>
                <a:moveTo>
                  <a:pt x="1746525" y="232728"/>
                </a:moveTo>
                <a:lnTo>
                  <a:pt x="1746525" y="278447"/>
                </a:lnTo>
                <a:lnTo>
                  <a:pt x="1792244" y="278447"/>
                </a:lnTo>
                <a:lnTo>
                  <a:pt x="1792244" y="232728"/>
                </a:lnTo>
                <a:lnTo>
                  <a:pt x="1746525" y="232728"/>
                </a:lnTo>
                <a:close/>
                <a:moveTo>
                  <a:pt x="1824426" y="232728"/>
                </a:moveTo>
                <a:lnTo>
                  <a:pt x="1824426" y="278447"/>
                </a:lnTo>
                <a:lnTo>
                  <a:pt x="1870145" y="278447"/>
                </a:lnTo>
                <a:lnTo>
                  <a:pt x="1870145" y="232728"/>
                </a:lnTo>
                <a:lnTo>
                  <a:pt x="1824426" y="232728"/>
                </a:lnTo>
                <a:close/>
                <a:moveTo>
                  <a:pt x="1902327" y="232728"/>
                </a:moveTo>
                <a:lnTo>
                  <a:pt x="1902327" y="278447"/>
                </a:lnTo>
                <a:lnTo>
                  <a:pt x="1948046" y="278447"/>
                </a:lnTo>
                <a:lnTo>
                  <a:pt x="1948046" y="232728"/>
                </a:lnTo>
                <a:lnTo>
                  <a:pt x="1902327" y="232728"/>
                </a:lnTo>
                <a:close/>
                <a:moveTo>
                  <a:pt x="1980228" y="232728"/>
                </a:moveTo>
                <a:lnTo>
                  <a:pt x="1980228" y="278447"/>
                </a:lnTo>
                <a:lnTo>
                  <a:pt x="2025947" y="278447"/>
                </a:lnTo>
                <a:lnTo>
                  <a:pt x="2025947" y="232728"/>
                </a:lnTo>
                <a:lnTo>
                  <a:pt x="1980228" y="232728"/>
                </a:lnTo>
                <a:close/>
                <a:moveTo>
                  <a:pt x="2058129" y="232728"/>
                </a:moveTo>
                <a:lnTo>
                  <a:pt x="2058129" y="278447"/>
                </a:lnTo>
                <a:lnTo>
                  <a:pt x="2103848" y="278447"/>
                </a:lnTo>
                <a:lnTo>
                  <a:pt x="2103848" y="232728"/>
                </a:lnTo>
                <a:lnTo>
                  <a:pt x="2058129" y="232728"/>
                </a:lnTo>
                <a:close/>
                <a:moveTo>
                  <a:pt x="2136030" y="232728"/>
                </a:moveTo>
                <a:lnTo>
                  <a:pt x="2136030" y="278447"/>
                </a:lnTo>
                <a:lnTo>
                  <a:pt x="2181749" y="278447"/>
                </a:lnTo>
                <a:lnTo>
                  <a:pt x="2181749" y="232728"/>
                </a:lnTo>
                <a:lnTo>
                  <a:pt x="2136030" y="232728"/>
                </a:lnTo>
                <a:close/>
                <a:moveTo>
                  <a:pt x="2213928" y="232728"/>
                </a:moveTo>
                <a:lnTo>
                  <a:pt x="2213928" y="278447"/>
                </a:lnTo>
                <a:lnTo>
                  <a:pt x="2259647" y="278447"/>
                </a:lnTo>
                <a:lnTo>
                  <a:pt x="2259647" y="232728"/>
                </a:lnTo>
                <a:lnTo>
                  <a:pt x="2213928" y="232728"/>
                </a:lnTo>
                <a:close/>
                <a:moveTo>
                  <a:pt x="32703" y="299403"/>
                </a:moveTo>
                <a:lnTo>
                  <a:pt x="32703" y="345122"/>
                </a:lnTo>
                <a:lnTo>
                  <a:pt x="78422" y="345122"/>
                </a:lnTo>
                <a:lnTo>
                  <a:pt x="78422" y="299403"/>
                </a:lnTo>
                <a:lnTo>
                  <a:pt x="32703" y="299403"/>
                </a:lnTo>
                <a:close/>
                <a:moveTo>
                  <a:pt x="110604" y="299403"/>
                </a:moveTo>
                <a:lnTo>
                  <a:pt x="110604" y="345122"/>
                </a:lnTo>
                <a:lnTo>
                  <a:pt x="156323" y="345122"/>
                </a:lnTo>
                <a:lnTo>
                  <a:pt x="156323" y="299403"/>
                </a:lnTo>
                <a:lnTo>
                  <a:pt x="110604" y="299403"/>
                </a:lnTo>
                <a:close/>
                <a:moveTo>
                  <a:pt x="188505" y="299403"/>
                </a:moveTo>
                <a:lnTo>
                  <a:pt x="188505" y="345122"/>
                </a:lnTo>
                <a:lnTo>
                  <a:pt x="234224" y="345122"/>
                </a:lnTo>
                <a:lnTo>
                  <a:pt x="234224" y="299403"/>
                </a:lnTo>
                <a:lnTo>
                  <a:pt x="188505" y="299403"/>
                </a:lnTo>
                <a:close/>
                <a:moveTo>
                  <a:pt x="266406" y="299403"/>
                </a:moveTo>
                <a:lnTo>
                  <a:pt x="266406" y="345122"/>
                </a:lnTo>
                <a:lnTo>
                  <a:pt x="312125" y="345122"/>
                </a:lnTo>
                <a:lnTo>
                  <a:pt x="312125" y="299403"/>
                </a:lnTo>
                <a:lnTo>
                  <a:pt x="266406" y="299403"/>
                </a:lnTo>
                <a:close/>
                <a:moveTo>
                  <a:pt x="344307" y="299403"/>
                </a:moveTo>
                <a:lnTo>
                  <a:pt x="344307" y="345122"/>
                </a:lnTo>
                <a:lnTo>
                  <a:pt x="390026" y="345122"/>
                </a:lnTo>
                <a:lnTo>
                  <a:pt x="390026" y="299403"/>
                </a:lnTo>
                <a:lnTo>
                  <a:pt x="344307" y="299403"/>
                </a:lnTo>
                <a:close/>
                <a:moveTo>
                  <a:pt x="422208" y="299403"/>
                </a:moveTo>
                <a:lnTo>
                  <a:pt x="422208" y="345122"/>
                </a:lnTo>
                <a:lnTo>
                  <a:pt x="467927" y="345122"/>
                </a:lnTo>
                <a:lnTo>
                  <a:pt x="467927" y="299403"/>
                </a:lnTo>
                <a:lnTo>
                  <a:pt x="422208" y="299403"/>
                </a:lnTo>
                <a:close/>
                <a:moveTo>
                  <a:pt x="500109" y="299403"/>
                </a:moveTo>
                <a:lnTo>
                  <a:pt x="500109" y="345122"/>
                </a:lnTo>
                <a:lnTo>
                  <a:pt x="545828" y="345122"/>
                </a:lnTo>
                <a:lnTo>
                  <a:pt x="545828" y="299403"/>
                </a:lnTo>
                <a:lnTo>
                  <a:pt x="500109" y="299403"/>
                </a:lnTo>
                <a:close/>
                <a:moveTo>
                  <a:pt x="578010" y="299403"/>
                </a:moveTo>
                <a:lnTo>
                  <a:pt x="578010" y="345122"/>
                </a:lnTo>
                <a:lnTo>
                  <a:pt x="623729" y="345122"/>
                </a:lnTo>
                <a:lnTo>
                  <a:pt x="623729" y="299403"/>
                </a:lnTo>
                <a:lnTo>
                  <a:pt x="578010" y="299403"/>
                </a:lnTo>
                <a:close/>
                <a:moveTo>
                  <a:pt x="655911" y="299403"/>
                </a:moveTo>
                <a:lnTo>
                  <a:pt x="655911" y="345122"/>
                </a:lnTo>
                <a:lnTo>
                  <a:pt x="701630" y="345122"/>
                </a:lnTo>
                <a:lnTo>
                  <a:pt x="701630" y="299403"/>
                </a:lnTo>
                <a:lnTo>
                  <a:pt x="655911" y="299403"/>
                </a:lnTo>
                <a:close/>
                <a:moveTo>
                  <a:pt x="733812" y="299403"/>
                </a:moveTo>
                <a:lnTo>
                  <a:pt x="733812" y="345122"/>
                </a:lnTo>
                <a:lnTo>
                  <a:pt x="779531" y="345122"/>
                </a:lnTo>
                <a:lnTo>
                  <a:pt x="779531" y="299403"/>
                </a:lnTo>
                <a:lnTo>
                  <a:pt x="733812" y="299403"/>
                </a:lnTo>
                <a:close/>
                <a:moveTo>
                  <a:pt x="811713" y="299403"/>
                </a:moveTo>
                <a:lnTo>
                  <a:pt x="811713" y="345122"/>
                </a:lnTo>
                <a:lnTo>
                  <a:pt x="857432" y="345122"/>
                </a:lnTo>
                <a:lnTo>
                  <a:pt x="857432" y="299403"/>
                </a:lnTo>
                <a:lnTo>
                  <a:pt x="811713" y="299403"/>
                </a:lnTo>
                <a:close/>
                <a:moveTo>
                  <a:pt x="889614" y="299403"/>
                </a:moveTo>
                <a:lnTo>
                  <a:pt x="889614" y="345122"/>
                </a:lnTo>
                <a:lnTo>
                  <a:pt x="935333" y="345122"/>
                </a:lnTo>
                <a:lnTo>
                  <a:pt x="935333" y="299403"/>
                </a:lnTo>
                <a:lnTo>
                  <a:pt x="889614" y="299403"/>
                </a:lnTo>
                <a:close/>
                <a:moveTo>
                  <a:pt x="967515" y="299403"/>
                </a:moveTo>
                <a:lnTo>
                  <a:pt x="967515" y="345122"/>
                </a:lnTo>
                <a:lnTo>
                  <a:pt x="1013234" y="345122"/>
                </a:lnTo>
                <a:lnTo>
                  <a:pt x="1013234" y="299403"/>
                </a:lnTo>
                <a:lnTo>
                  <a:pt x="967515" y="299403"/>
                </a:lnTo>
                <a:close/>
                <a:moveTo>
                  <a:pt x="1045416" y="299403"/>
                </a:moveTo>
                <a:lnTo>
                  <a:pt x="1045416" y="345122"/>
                </a:lnTo>
                <a:lnTo>
                  <a:pt x="1091135" y="345122"/>
                </a:lnTo>
                <a:lnTo>
                  <a:pt x="1091135" y="299403"/>
                </a:lnTo>
                <a:lnTo>
                  <a:pt x="1045416" y="299403"/>
                </a:lnTo>
                <a:close/>
                <a:moveTo>
                  <a:pt x="1123317" y="299403"/>
                </a:moveTo>
                <a:lnTo>
                  <a:pt x="1123317" y="345122"/>
                </a:lnTo>
                <a:lnTo>
                  <a:pt x="1169036" y="345122"/>
                </a:lnTo>
                <a:lnTo>
                  <a:pt x="1169036" y="299403"/>
                </a:lnTo>
                <a:lnTo>
                  <a:pt x="1123317" y="299403"/>
                </a:lnTo>
                <a:close/>
                <a:moveTo>
                  <a:pt x="1201218" y="299403"/>
                </a:moveTo>
                <a:lnTo>
                  <a:pt x="1201218" y="345122"/>
                </a:lnTo>
                <a:lnTo>
                  <a:pt x="1246937" y="345122"/>
                </a:lnTo>
                <a:lnTo>
                  <a:pt x="1246937" y="299403"/>
                </a:lnTo>
                <a:lnTo>
                  <a:pt x="1201218" y="299403"/>
                </a:lnTo>
                <a:close/>
                <a:moveTo>
                  <a:pt x="1279119" y="299403"/>
                </a:moveTo>
                <a:lnTo>
                  <a:pt x="1279119" y="345122"/>
                </a:lnTo>
                <a:lnTo>
                  <a:pt x="1324838" y="345122"/>
                </a:lnTo>
                <a:lnTo>
                  <a:pt x="1324838" y="299403"/>
                </a:lnTo>
                <a:lnTo>
                  <a:pt x="1279119" y="299403"/>
                </a:lnTo>
                <a:close/>
                <a:moveTo>
                  <a:pt x="1357020" y="299403"/>
                </a:moveTo>
                <a:lnTo>
                  <a:pt x="1357020" y="345122"/>
                </a:lnTo>
                <a:lnTo>
                  <a:pt x="1402739" y="345122"/>
                </a:lnTo>
                <a:lnTo>
                  <a:pt x="1402739" y="299403"/>
                </a:lnTo>
                <a:lnTo>
                  <a:pt x="1357020" y="299403"/>
                </a:lnTo>
                <a:close/>
                <a:moveTo>
                  <a:pt x="1434921" y="299403"/>
                </a:moveTo>
                <a:lnTo>
                  <a:pt x="1434921" y="345122"/>
                </a:lnTo>
                <a:lnTo>
                  <a:pt x="1480640" y="345122"/>
                </a:lnTo>
                <a:lnTo>
                  <a:pt x="1480640" y="299403"/>
                </a:lnTo>
                <a:lnTo>
                  <a:pt x="1434921" y="299403"/>
                </a:lnTo>
                <a:close/>
                <a:moveTo>
                  <a:pt x="1512822" y="299403"/>
                </a:moveTo>
                <a:lnTo>
                  <a:pt x="1512822" y="345122"/>
                </a:lnTo>
                <a:lnTo>
                  <a:pt x="1558541" y="345122"/>
                </a:lnTo>
                <a:lnTo>
                  <a:pt x="1558541" y="299403"/>
                </a:lnTo>
                <a:lnTo>
                  <a:pt x="1512822" y="299403"/>
                </a:lnTo>
                <a:close/>
                <a:moveTo>
                  <a:pt x="1590723" y="299403"/>
                </a:moveTo>
                <a:lnTo>
                  <a:pt x="1590723" y="345122"/>
                </a:lnTo>
                <a:lnTo>
                  <a:pt x="1636442" y="345122"/>
                </a:lnTo>
                <a:lnTo>
                  <a:pt x="1636442" y="299403"/>
                </a:lnTo>
                <a:lnTo>
                  <a:pt x="1590723" y="299403"/>
                </a:lnTo>
                <a:close/>
                <a:moveTo>
                  <a:pt x="1668624" y="299403"/>
                </a:moveTo>
                <a:lnTo>
                  <a:pt x="1668624" y="345122"/>
                </a:lnTo>
                <a:lnTo>
                  <a:pt x="1714343" y="345122"/>
                </a:lnTo>
                <a:lnTo>
                  <a:pt x="1714343" y="299403"/>
                </a:lnTo>
                <a:lnTo>
                  <a:pt x="1668624" y="299403"/>
                </a:lnTo>
                <a:close/>
                <a:moveTo>
                  <a:pt x="1746525" y="299403"/>
                </a:moveTo>
                <a:lnTo>
                  <a:pt x="1746525" y="345122"/>
                </a:lnTo>
                <a:lnTo>
                  <a:pt x="1792244" y="345122"/>
                </a:lnTo>
                <a:lnTo>
                  <a:pt x="1792244" y="299403"/>
                </a:lnTo>
                <a:lnTo>
                  <a:pt x="1746525" y="299403"/>
                </a:lnTo>
                <a:close/>
                <a:moveTo>
                  <a:pt x="1824426" y="299403"/>
                </a:moveTo>
                <a:lnTo>
                  <a:pt x="1824426" y="345122"/>
                </a:lnTo>
                <a:lnTo>
                  <a:pt x="1870145" y="345122"/>
                </a:lnTo>
                <a:lnTo>
                  <a:pt x="1870145" y="299403"/>
                </a:lnTo>
                <a:lnTo>
                  <a:pt x="1824426" y="299403"/>
                </a:lnTo>
                <a:close/>
                <a:moveTo>
                  <a:pt x="1902327" y="299403"/>
                </a:moveTo>
                <a:lnTo>
                  <a:pt x="1902327" y="345122"/>
                </a:lnTo>
                <a:lnTo>
                  <a:pt x="1948046" y="345122"/>
                </a:lnTo>
                <a:lnTo>
                  <a:pt x="1948046" y="299403"/>
                </a:lnTo>
                <a:lnTo>
                  <a:pt x="1902327" y="299403"/>
                </a:lnTo>
                <a:close/>
                <a:moveTo>
                  <a:pt x="1980228" y="299403"/>
                </a:moveTo>
                <a:lnTo>
                  <a:pt x="1980228" y="345122"/>
                </a:lnTo>
                <a:lnTo>
                  <a:pt x="2025947" y="345122"/>
                </a:lnTo>
                <a:lnTo>
                  <a:pt x="2025947" y="299403"/>
                </a:lnTo>
                <a:lnTo>
                  <a:pt x="1980228" y="299403"/>
                </a:lnTo>
                <a:close/>
                <a:moveTo>
                  <a:pt x="2058129" y="299403"/>
                </a:moveTo>
                <a:lnTo>
                  <a:pt x="2058129" y="345122"/>
                </a:lnTo>
                <a:lnTo>
                  <a:pt x="2103848" y="345122"/>
                </a:lnTo>
                <a:lnTo>
                  <a:pt x="2103848" y="299403"/>
                </a:lnTo>
                <a:lnTo>
                  <a:pt x="2058129" y="299403"/>
                </a:lnTo>
                <a:close/>
                <a:moveTo>
                  <a:pt x="2136030" y="299403"/>
                </a:moveTo>
                <a:lnTo>
                  <a:pt x="2136030" y="345122"/>
                </a:lnTo>
                <a:lnTo>
                  <a:pt x="2181749" y="345122"/>
                </a:lnTo>
                <a:lnTo>
                  <a:pt x="2181749" y="299403"/>
                </a:lnTo>
                <a:lnTo>
                  <a:pt x="2136030" y="299403"/>
                </a:lnTo>
                <a:close/>
                <a:moveTo>
                  <a:pt x="2213928" y="299403"/>
                </a:moveTo>
                <a:lnTo>
                  <a:pt x="2213928" y="345122"/>
                </a:lnTo>
                <a:lnTo>
                  <a:pt x="2259647" y="345122"/>
                </a:lnTo>
                <a:lnTo>
                  <a:pt x="2259647" y="299403"/>
                </a:lnTo>
                <a:lnTo>
                  <a:pt x="2213928" y="2994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6" name="TotalOccasionChart"/>
          <p:cNvGraphicFramePr/>
          <p:nvPr>
            <p:extLst>
              <p:ext uri="{D42A27DB-BD31-4B8C-83A1-F6EECF244321}">
                <p14:modId xmlns:p14="http://schemas.microsoft.com/office/powerpoint/2010/main" val="996469295"/>
              </p:ext>
            </p:extLst>
          </p:nvPr>
        </p:nvGraphicFramePr>
        <p:xfrm>
          <a:off x="9915265" y="1713389"/>
          <a:ext cx="1199578" cy="457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36" name="Rectangle 135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10993543" y="1377125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800" b="1" dirty="0">
                <a:latin typeface="Franklin Gothic Book" panose="020B0503020102020204" pitchFamily="34" charset="0"/>
              </a:rPr>
              <a:t>This </a:t>
            </a:r>
          </a:p>
          <a:p>
            <a:pPr fontAlgn="t"/>
            <a:r>
              <a:rPr lang="en-US" sz="800" b="1" dirty="0">
                <a:latin typeface="Franklin Gothic Book" panose="020B0503020102020204" pitchFamily="34" charset="0"/>
              </a:rPr>
              <a:t>Occasion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11588350" y="1464724"/>
            <a:ext cx="397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800" b="1" dirty="0">
                <a:latin typeface="Franklin Gothic Book" panose="020B0503020102020204" pitchFamily="34" charset="0"/>
              </a:rPr>
              <a:t>Total</a:t>
            </a:r>
          </a:p>
        </p:txBody>
      </p:sp>
      <p:pic>
        <p:nvPicPr>
          <p:cNvPr id="155" name="Shadow1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45695" y="3887777"/>
            <a:ext cx="4605258" cy="45719"/>
          </a:xfrm>
          <a:prstGeom prst="rect">
            <a:avLst/>
          </a:prstGeom>
        </p:spPr>
      </p:pic>
      <p:pic>
        <p:nvPicPr>
          <p:cNvPr id="157" name="Shadow2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7807" y="3825631"/>
            <a:ext cx="4819920" cy="4571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0972739" y="1535433"/>
            <a:ext cx="64008" cy="64008"/>
          </a:xfrm>
          <a:prstGeom prst="ellipse">
            <a:avLst/>
          </a:prstGeom>
          <a:solidFill>
            <a:srgbClr val="DA2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1558665" y="1535433"/>
            <a:ext cx="64008" cy="64008"/>
          </a:xfrm>
          <a:prstGeom prst="ellipse">
            <a:avLst/>
          </a:prstGeom>
          <a:solidFill>
            <a:srgbClr val="BFB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275595AF-E769-1C4C-8327-13B8AB858D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565" y="1026372"/>
            <a:ext cx="360000" cy="36000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D1DE2B1D-C58B-9140-9F96-0E9CD85A8A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452" y="1002007"/>
            <a:ext cx="378017" cy="378017"/>
          </a:xfrm>
          <a:prstGeom prst="rect">
            <a:avLst/>
          </a:prstGeom>
        </p:spPr>
      </p:pic>
      <p:pic>
        <p:nvPicPr>
          <p:cNvPr id="160" name="Picture 169">
            <a:extLst>
              <a:ext uri="{FF2B5EF4-FFF2-40B4-BE49-F238E27FC236}">
                <a16:creationId xmlns:a16="http://schemas.microsoft.com/office/drawing/2014/main" id="{03B210C6-0E19-5344-8F8E-5160D3B65F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8849" y="1042295"/>
            <a:ext cx="324000" cy="3240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45166139-482C-3340-BDE1-90075E229F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782" y="3736969"/>
            <a:ext cx="378017" cy="378017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44311098-CD36-8D46-B534-AD5E8334F3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7079" y="3736969"/>
            <a:ext cx="378017" cy="378017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62DB543-2C0B-4954-A2F4-748A485E0E2D}"/>
              </a:ext>
            </a:extLst>
          </p:cNvPr>
          <p:cNvGrpSpPr/>
          <p:nvPr/>
        </p:nvGrpSpPr>
        <p:grpSpPr>
          <a:xfrm>
            <a:off x="3732881" y="6459580"/>
            <a:ext cx="6309360" cy="369332"/>
            <a:chOff x="3823193" y="6516025"/>
            <a:chExt cx="6309360" cy="36933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1049AA1-28E1-492B-B1AF-9C19ABA6D990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B62946C-E17D-4352-9410-5F0574917E68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Occasion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151-250 | Significance vs Total @ 95% CL :    High     Low </a:t>
                </a: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CA78957-0E59-465D-AC13-FBB6B9795E47}"/>
                  </a:ext>
                </a:extLst>
              </p:cNvPr>
              <p:cNvSpPr/>
              <p:nvPr/>
            </p:nvSpPr>
            <p:spPr>
              <a:xfrm>
                <a:off x="5421757" y="6709846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3CD733C-EFFC-4B4D-999D-D15146307222}"/>
                </a:ext>
              </a:extLst>
            </p:cNvPr>
            <p:cNvSpPr/>
            <p:nvPr/>
          </p:nvSpPr>
          <p:spPr>
            <a:xfrm>
              <a:off x="7743704" y="6707502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271AD8B-F5D7-4EE9-8FF0-AE9632BDCDED}"/>
                </a:ext>
              </a:extLst>
            </p:cNvPr>
            <p:cNvSpPr/>
            <p:nvPr/>
          </p:nvSpPr>
          <p:spPr>
            <a:xfrm>
              <a:off x="8122363" y="6719673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F8CF4C-A163-4A70-A120-9573996DA110}"/>
              </a:ext>
            </a:extLst>
          </p:cNvPr>
          <p:cNvGrpSpPr/>
          <p:nvPr/>
        </p:nvGrpSpPr>
        <p:grpSpPr>
          <a:xfrm>
            <a:off x="351939" y="4292964"/>
            <a:ext cx="827157" cy="817819"/>
            <a:chOff x="351939" y="4292964"/>
            <a:chExt cx="827157" cy="817819"/>
          </a:xfrm>
        </p:grpSpPr>
        <p:sp>
          <p:nvSpPr>
            <p:cNvPr id="104" name="Oval 103"/>
            <p:cNvSpPr/>
            <p:nvPr/>
          </p:nvSpPr>
          <p:spPr>
            <a:xfrm>
              <a:off x="462245" y="4365978"/>
              <a:ext cx="523293" cy="4822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1" name="RadialChart"/>
            <p:cNvGraphicFramePr/>
            <p:nvPr>
              <p:extLst>
                <p:ext uri="{D42A27DB-BD31-4B8C-83A1-F6EECF244321}">
                  <p14:modId xmlns:p14="http://schemas.microsoft.com/office/powerpoint/2010/main" val="3846778604"/>
                </p:ext>
              </p:extLst>
            </p:nvPr>
          </p:nvGraphicFramePr>
          <p:xfrm>
            <a:off x="351939" y="4292964"/>
            <a:ext cx="827157" cy="6283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sp>
          <p:nvSpPr>
            <p:cNvPr id="102" name="Oval 101"/>
            <p:cNvSpPr/>
            <p:nvPr/>
          </p:nvSpPr>
          <p:spPr>
            <a:xfrm>
              <a:off x="511058" y="4398007"/>
              <a:ext cx="447486" cy="418144"/>
            </a:xfrm>
            <a:prstGeom prst="ellipse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81065" y="4451694"/>
              <a:ext cx="333838" cy="3083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Change">
              <a:extLst>
                <a:ext uri="{FF2B5EF4-FFF2-40B4-BE49-F238E27FC236}">
                  <a16:creationId xmlns:a16="http://schemas.microsoft.com/office/drawing/2014/main" id="{85CE7D04-8864-A94C-9F21-D9AD943EEA92}"/>
                </a:ext>
              </a:extLst>
            </p:cNvPr>
            <p:cNvSpPr/>
            <p:nvPr/>
          </p:nvSpPr>
          <p:spPr>
            <a:xfrm>
              <a:off x="542316" y="4895339"/>
              <a:ext cx="422552" cy="215444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algn="ctr" fontAlgn="t"/>
              <a:r>
                <a:rPr lang="en-US" sz="800" dirty="0">
                  <a:latin typeface="Franklin Gothic Book" panose="020B0503020102020204" pitchFamily="34" charset="0"/>
                </a:rPr>
                <a:t>(+10.5)</a:t>
              </a:r>
            </a:p>
          </p:txBody>
        </p:sp>
        <p:sp>
          <p:nvSpPr>
            <p:cNvPr id="2" name="Value">
              <a:extLst>
                <a:ext uri="{FF2B5EF4-FFF2-40B4-BE49-F238E27FC236}">
                  <a16:creationId xmlns:a16="http://schemas.microsoft.com/office/drawing/2014/main" id="{F2694845-3D5E-42BB-945A-EE432959E75B}"/>
                </a:ext>
              </a:extLst>
            </p:cNvPr>
            <p:cNvSpPr/>
            <p:nvPr/>
          </p:nvSpPr>
          <p:spPr>
            <a:xfrm>
              <a:off x="538624" y="4487787"/>
              <a:ext cx="45236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rgbClr val="308219"/>
                  </a:solidFill>
                  <a:latin typeface="Franklin Gothic Book" panose="020B0503020102020204" pitchFamily="34" charset="0"/>
                </a:rPr>
                <a:t>51%</a:t>
              </a:r>
              <a:endParaRPr lang="en-IN" sz="105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FDFDC-661A-4235-B53D-8768FD16B7AA}"/>
              </a:ext>
            </a:extLst>
          </p:cNvPr>
          <p:cNvGrpSpPr/>
          <p:nvPr/>
        </p:nvGrpSpPr>
        <p:grpSpPr>
          <a:xfrm>
            <a:off x="314592" y="5388610"/>
            <a:ext cx="849185" cy="914040"/>
            <a:chOff x="314592" y="5388610"/>
            <a:chExt cx="849185" cy="91404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00379ED-E725-4A20-A803-219D39ED99E4}"/>
                </a:ext>
              </a:extLst>
            </p:cNvPr>
            <p:cNvSpPr/>
            <p:nvPr/>
          </p:nvSpPr>
          <p:spPr>
            <a:xfrm>
              <a:off x="439085" y="5474313"/>
              <a:ext cx="590601" cy="56599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79" name="RadialChart">
              <a:extLst>
                <a:ext uri="{FF2B5EF4-FFF2-40B4-BE49-F238E27FC236}">
                  <a16:creationId xmlns:a16="http://schemas.microsoft.com/office/drawing/2014/main" id="{B7F98559-6D27-4B9E-8442-F03F5AD63FD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6356629"/>
                </p:ext>
              </p:extLst>
            </p:nvPr>
          </p:nvGraphicFramePr>
          <p:xfrm>
            <a:off x="314592" y="5388610"/>
            <a:ext cx="849185" cy="7375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3"/>
            </a:graphicData>
          </a:graphic>
        </p:graphicFrame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C97AEA31-26C8-4652-8E5E-142EA15A0154}"/>
                </a:ext>
              </a:extLst>
            </p:cNvPr>
            <p:cNvSpPr/>
            <p:nvPr/>
          </p:nvSpPr>
          <p:spPr>
            <a:xfrm>
              <a:off x="482690" y="5511909"/>
              <a:ext cx="505042" cy="490799"/>
            </a:xfrm>
            <a:prstGeom prst="ellipse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1A1EB01-7D12-4387-B398-B8EAED3A9135}"/>
                </a:ext>
              </a:extLst>
            </p:cNvPr>
            <p:cNvSpPr/>
            <p:nvPr/>
          </p:nvSpPr>
          <p:spPr>
            <a:xfrm>
              <a:off x="546822" y="5576328"/>
              <a:ext cx="376778" cy="361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Value">
              <a:extLst>
                <a:ext uri="{FF2B5EF4-FFF2-40B4-BE49-F238E27FC236}">
                  <a16:creationId xmlns:a16="http://schemas.microsoft.com/office/drawing/2014/main" id="{A7AB9864-717F-446D-822E-4DAA202455D0}"/>
                </a:ext>
              </a:extLst>
            </p:cNvPr>
            <p:cNvSpPr/>
            <p:nvPr/>
          </p:nvSpPr>
          <p:spPr>
            <a:xfrm>
              <a:off x="560496" y="5641903"/>
              <a:ext cx="391994" cy="254098"/>
            </a:xfrm>
            <a:prstGeom prst="rect">
              <a:avLst/>
            </a:prstGeom>
          </p:spPr>
          <p:txBody>
            <a:bodyPr wrap="none" lIns="45720" rIns="45720">
              <a:spAutoFit/>
            </a:bodyPr>
            <a:lstStyle/>
            <a:p>
              <a:pPr lvl="0" algn="ctr" fontAlgn="t"/>
              <a:r>
                <a:rPr lang="en-US" sz="1050" b="1" dirty="0">
                  <a:solidFill>
                    <a:srgbClr val="C91717"/>
                  </a:solidFill>
                  <a:latin typeface="Franklin Gothic Book" panose="020B0503020102020204" pitchFamily="34" charset="0"/>
                </a:rPr>
                <a:t>49%</a:t>
              </a:r>
              <a:r>
                <a:rPr lang="en-US" sz="1000" b="1" dirty="0">
                  <a:solidFill>
                    <a:srgbClr val="C91717"/>
                  </a:solidFill>
                  <a:latin typeface="Franklin Gothic Book" panose="020B0503020102020204" pitchFamily="34" charset="0"/>
                </a:rPr>
                <a:t> </a:t>
              </a:r>
              <a:endParaRPr lang="en-US" sz="1100" dirty="0"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sp>
          <p:nvSpPr>
            <p:cNvPr id="11" name="Change">
              <a:extLst>
                <a:ext uri="{FF2B5EF4-FFF2-40B4-BE49-F238E27FC236}">
                  <a16:creationId xmlns:a16="http://schemas.microsoft.com/office/drawing/2014/main" id="{7A3CB7E9-ED29-498D-9261-63AC2522C49D}"/>
                </a:ext>
              </a:extLst>
            </p:cNvPr>
            <p:cNvSpPr txBox="1"/>
            <p:nvPr/>
          </p:nvSpPr>
          <p:spPr>
            <a:xfrm>
              <a:off x="508090" y="6096590"/>
              <a:ext cx="487634" cy="206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(-10.5)</a:t>
              </a:r>
              <a:endParaRPr lang="en-IN" sz="800" dirty="0"/>
            </a:p>
          </p:txBody>
        </p:sp>
      </p:grpSp>
      <p:grpSp>
        <p:nvGrpSpPr>
          <p:cNvPr id="13" name="Group 38">
            <a:extLst>
              <a:ext uri="{FF2B5EF4-FFF2-40B4-BE49-F238E27FC236}">
                <a16:creationId xmlns:a16="http://schemas.microsoft.com/office/drawing/2014/main" id="{3E566426-C6E9-416D-8B12-F2E6B457F649}"/>
              </a:ext>
            </a:extLst>
          </p:cNvPr>
          <p:cNvGrpSpPr/>
          <p:nvPr/>
        </p:nvGrpSpPr>
        <p:grpSpPr>
          <a:xfrm>
            <a:off x="332280" y="1420393"/>
            <a:ext cx="2039761" cy="2130398"/>
            <a:chOff x="332280" y="1420393"/>
            <a:chExt cx="2039761" cy="2130398"/>
          </a:xfrm>
        </p:grpSpPr>
        <p:sp>
          <p:nvSpPr>
            <p:cNvPr id="3" name="Title 3">
              <a:extLst>
                <a:ext uri="{FF2B5EF4-FFF2-40B4-BE49-F238E27FC236}">
                  <a16:creationId xmlns:a16="http://schemas.microsoft.com/office/drawing/2014/main" id="{A9F79306-8CEB-4C83-AC28-1BB22F5EEC61}"/>
                </a:ext>
              </a:extLst>
            </p:cNvPr>
            <p:cNvSpPr txBox="1"/>
            <p:nvPr>
              <p:custDataLst>
                <p:custData r:id="rId1"/>
              </p:custDataLst>
            </p:nvPr>
          </p:nvSpPr>
          <p:spPr>
            <a:xfrm>
              <a:off x="344581" y="3118528"/>
              <a:ext cx="825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sz="800" dirty="0">
                  <a:latin typeface="Franklin Gothic Book" panose="020B0503020102020204" pitchFamily="34" charset="0"/>
                </a:rPr>
                <a:t>Breakfast or with breakfast</a:t>
              </a:r>
            </a:p>
          </p:txBody>
        </p:sp>
        <p:graphicFrame>
          <p:nvGraphicFramePr>
            <p:cNvPr id="172" name="WhenRadial">
              <a:extLst>
                <a:ext uri="{FF2B5EF4-FFF2-40B4-BE49-F238E27FC236}">
                  <a16:creationId xmlns:a16="http://schemas.microsoft.com/office/drawing/2014/main" id="{81805D1C-F2B4-42EB-806E-41FA6F1201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5708656"/>
                </p:ext>
              </p:extLst>
            </p:nvPr>
          </p:nvGraphicFramePr>
          <p:xfrm>
            <a:off x="437034" y="1647328"/>
            <a:ext cx="1181260" cy="10778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079A9D4-48E8-4BD0-9B87-2D72994BB499}"/>
                </a:ext>
              </a:extLst>
            </p:cNvPr>
            <p:cNvSpPr/>
            <p:nvPr/>
          </p:nvSpPr>
          <p:spPr>
            <a:xfrm>
              <a:off x="580572" y="1746349"/>
              <a:ext cx="882000" cy="883347"/>
            </a:xfrm>
            <a:prstGeom prst="ellipse">
              <a:avLst/>
            </a:prstGeom>
            <a:solidFill>
              <a:schemeClr val="bg1">
                <a:lumMod val="8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FA75C2E-F7C1-4F78-B26D-D9873A3443EF}"/>
                </a:ext>
              </a:extLst>
            </p:cNvPr>
            <p:cNvSpPr/>
            <p:nvPr/>
          </p:nvSpPr>
          <p:spPr>
            <a:xfrm>
              <a:off x="680043" y="1857511"/>
              <a:ext cx="715620" cy="681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FDD1295-D3E4-4294-ACE9-7B07E503EF8C}"/>
                </a:ext>
              </a:extLst>
            </p:cNvPr>
            <p:cNvSpPr/>
            <p:nvPr/>
          </p:nvSpPr>
          <p:spPr>
            <a:xfrm>
              <a:off x="850819" y="2016681"/>
              <a:ext cx="362687" cy="343026"/>
            </a:xfrm>
            <a:prstGeom prst="ellipse">
              <a:avLst/>
            </a:prstGeom>
            <a:solidFill>
              <a:srgbClr val="D8D6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4" name="Straight Connector 1">
              <a:extLst>
                <a:ext uri="{FF2B5EF4-FFF2-40B4-BE49-F238E27FC236}">
                  <a16:creationId xmlns:a16="http://schemas.microsoft.com/office/drawing/2014/main" id="{84C4C0EF-28FC-49E5-A943-62E13DB0AFCC}"/>
                </a:ext>
              </a:extLst>
            </p:cNvPr>
            <p:cNvCxnSpPr/>
            <p:nvPr/>
          </p:nvCxnSpPr>
          <p:spPr>
            <a:xfrm>
              <a:off x="374399" y="2788618"/>
              <a:ext cx="0" cy="124642"/>
            </a:xfrm>
            <a:prstGeom prst="line">
              <a:avLst/>
            </a:prstGeom>
            <a:ln w="1587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2">
              <a:extLst>
                <a:ext uri="{FF2B5EF4-FFF2-40B4-BE49-F238E27FC236}">
                  <a16:creationId xmlns:a16="http://schemas.microsoft.com/office/drawing/2014/main" id="{0C2F6F2A-1E49-45F8-9069-A1190B8DD2FE}"/>
                </a:ext>
              </a:extLst>
            </p:cNvPr>
            <p:cNvCxnSpPr/>
            <p:nvPr/>
          </p:nvCxnSpPr>
          <p:spPr>
            <a:xfrm>
              <a:off x="374399" y="2992224"/>
              <a:ext cx="0" cy="124642"/>
            </a:xfrm>
            <a:prstGeom prst="line">
              <a:avLst/>
            </a:prstGeom>
            <a:ln w="158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Value 1">
              <a:extLst>
                <a:ext uri="{FF2B5EF4-FFF2-40B4-BE49-F238E27FC236}">
                  <a16:creationId xmlns:a16="http://schemas.microsoft.com/office/drawing/2014/main" id="{E29780AC-2CC0-4653-B245-3F6F7E2A2754}"/>
                </a:ext>
              </a:extLst>
            </p:cNvPr>
            <p:cNvSpPr/>
            <p:nvPr/>
          </p:nvSpPr>
          <p:spPr>
            <a:xfrm>
              <a:off x="1312876" y="2753889"/>
              <a:ext cx="708461" cy="246221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fontAlgn="t"/>
              <a:r>
                <a:rPr lang="en-US" sz="1000" dirty="0">
                  <a:solidFill>
                    <a:srgbClr val="308219"/>
                  </a:solidFill>
                  <a:latin typeface="Franklin Gothic Book" panose="020B0503020102020204" pitchFamily="34" charset="0"/>
                </a:rPr>
                <a:t>37% </a:t>
              </a:r>
              <a:r>
                <a:rPr lang="en-US" sz="800" dirty="0">
                  <a:latin typeface="Franklin Gothic Book" panose="020B0503020102020204" pitchFamily="34" charset="0"/>
                </a:rPr>
                <a:t>(+10.5)</a:t>
              </a:r>
              <a:r>
                <a:rPr lang="en-US" sz="1000" dirty="0">
                  <a:solidFill>
                    <a:srgbClr val="308219"/>
                  </a:solidFill>
                  <a:latin typeface="Franklin Gothic Book" panose="020B0503020102020204" pitchFamily="34" charset="0"/>
                </a:rPr>
                <a:t> </a:t>
              </a:r>
            </a:p>
          </p:txBody>
        </p:sp>
        <p:sp>
          <p:nvSpPr>
            <p:cNvPr id="190" name="Value 2">
              <a:extLst>
                <a:ext uri="{FF2B5EF4-FFF2-40B4-BE49-F238E27FC236}">
                  <a16:creationId xmlns:a16="http://schemas.microsoft.com/office/drawing/2014/main" id="{FE4D9223-1D01-4890-8CFA-2A473AA57808}"/>
                </a:ext>
              </a:extLst>
            </p:cNvPr>
            <p:cNvSpPr/>
            <p:nvPr/>
          </p:nvSpPr>
          <p:spPr>
            <a:xfrm>
              <a:off x="1322097" y="2949323"/>
              <a:ext cx="1049944" cy="246221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fontAlgn="t"/>
              <a:r>
                <a:rPr lang="en-US" sz="1000" dirty="0">
                  <a:solidFill>
                    <a:srgbClr val="308219"/>
                  </a:solidFill>
                  <a:latin typeface="Franklin Gothic Book" panose="020B0503020102020204" pitchFamily="34" charset="0"/>
                </a:rPr>
                <a:t>25% </a:t>
              </a:r>
              <a:r>
                <a:rPr lang="en-US" sz="800" dirty="0">
                  <a:latin typeface="Franklin Gothic Book" panose="020B0503020102020204" pitchFamily="34" charset="0"/>
                </a:rPr>
                <a:t>(-10.5)</a:t>
              </a:r>
              <a:r>
                <a:rPr lang="en-US" sz="1000" dirty="0">
                  <a:solidFill>
                    <a:srgbClr val="308219"/>
                  </a:solidFill>
                  <a:latin typeface="Franklin Gothic Book" panose="020B0503020102020204" pitchFamily="34" charset="0"/>
                </a:rPr>
                <a:t> </a:t>
              </a:r>
            </a:p>
          </p:txBody>
        </p:sp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13496C0D-4802-4F70-B9B5-722C7BF5A51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26635" y="2458931"/>
              <a:ext cx="2130398" cy="53322"/>
            </a:xfrm>
            <a:prstGeom prst="rect">
              <a:avLst/>
            </a:prstGeom>
          </p:spPr>
        </p:pic>
        <p:cxnSp>
          <p:nvCxnSpPr>
            <p:cNvPr id="194" name="Straight Connector 3">
              <a:extLst>
                <a:ext uri="{FF2B5EF4-FFF2-40B4-BE49-F238E27FC236}">
                  <a16:creationId xmlns:a16="http://schemas.microsoft.com/office/drawing/2014/main" id="{EBD9ACFD-D548-4D88-A911-45F58ADA47E7}"/>
                </a:ext>
              </a:extLst>
            </p:cNvPr>
            <p:cNvCxnSpPr>
              <a:cxnSpLocks/>
            </p:cNvCxnSpPr>
            <p:nvPr/>
          </p:nvCxnSpPr>
          <p:spPr>
            <a:xfrm>
              <a:off x="374399" y="3167485"/>
              <a:ext cx="1481" cy="202595"/>
            </a:xfrm>
            <a:prstGeom prst="line">
              <a:avLst/>
            </a:prstGeom>
            <a:ln w="158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Value 3">
              <a:extLst>
                <a:ext uri="{FF2B5EF4-FFF2-40B4-BE49-F238E27FC236}">
                  <a16:creationId xmlns:a16="http://schemas.microsoft.com/office/drawing/2014/main" id="{A93CFAE5-B18E-478E-8EC4-303A036A29CB}"/>
                </a:ext>
              </a:extLst>
            </p:cNvPr>
            <p:cNvSpPr/>
            <p:nvPr/>
          </p:nvSpPr>
          <p:spPr>
            <a:xfrm>
              <a:off x="1322097" y="3155064"/>
              <a:ext cx="1049944" cy="246221"/>
            </a:xfrm>
            <a:prstGeom prst="rect">
              <a:avLst/>
            </a:prstGeom>
          </p:spPr>
          <p:txBody>
            <a:bodyPr wrap="square" lIns="45720" rIns="45720">
              <a:spAutoFit/>
            </a:bodyPr>
            <a:lstStyle/>
            <a:p>
              <a:pPr fontAlgn="t"/>
              <a:r>
                <a:rPr lang="en-US" sz="1000" dirty="0">
                  <a:solidFill>
                    <a:srgbClr val="308219"/>
                  </a:solidFill>
                  <a:latin typeface="Franklin Gothic Book" panose="020B0503020102020204" pitchFamily="34" charset="0"/>
                </a:rPr>
                <a:t>38% </a:t>
              </a:r>
              <a:r>
                <a:rPr lang="en-US" sz="800" dirty="0">
                  <a:latin typeface="Franklin Gothic Book" panose="020B0503020102020204" pitchFamily="34" charset="0"/>
                </a:rPr>
                <a:t>(-10.5)</a:t>
              </a:r>
              <a:r>
                <a:rPr lang="en-US" sz="1000" dirty="0">
                  <a:solidFill>
                    <a:srgbClr val="308219"/>
                  </a:solidFill>
                  <a:latin typeface="Franklin Gothic Book" panose="020B0503020102020204" pitchFamily="34" charset="0"/>
                </a:rPr>
                <a:t> </a:t>
              </a:r>
            </a:p>
          </p:txBody>
        </p:sp>
        <p:sp>
          <p:nvSpPr>
            <p:cNvPr id="169" name="Title 2">
              <a:extLst>
                <a:ext uri="{FF2B5EF4-FFF2-40B4-BE49-F238E27FC236}">
                  <a16:creationId xmlns:a16="http://schemas.microsoft.com/office/drawing/2014/main" id="{E4258ABB-23A5-4F15-A81C-F8AF1836CB8C}"/>
                </a:ext>
              </a:extLst>
            </p:cNvPr>
            <p:cNvSpPr txBox="1"/>
            <p:nvPr/>
          </p:nvSpPr>
          <p:spPr>
            <a:xfrm>
              <a:off x="332280" y="2955357"/>
              <a:ext cx="11014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sz="800" dirty="0">
                  <a:latin typeface="Franklin Gothic Book" panose="020B0503020102020204" pitchFamily="34" charset="0"/>
                </a:rPr>
                <a:t>Instead of Breakfast</a:t>
              </a:r>
            </a:p>
          </p:txBody>
        </p:sp>
        <p:sp>
          <p:nvSpPr>
            <p:cNvPr id="170" name="Title 1">
              <a:extLst>
                <a:ext uri="{FF2B5EF4-FFF2-40B4-BE49-F238E27FC236}">
                  <a16:creationId xmlns:a16="http://schemas.microsoft.com/office/drawing/2014/main" id="{678A07CB-C5AC-45A7-8107-DF93DB193433}"/>
                </a:ext>
              </a:extLst>
            </p:cNvPr>
            <p:cNvSpPr txBox="1"/>
            <p:nvPr/>
          </p:nvSpPr>
          <p:spPr>
            <a:xfrm>
              <a:off x="333722" y="2742123"/>
              <a:ext cx="109289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Before Breakfast</a:t>
              </a:r>
            </a:p>
          </p:txBody>
        </p:sp>
      </p:grpSp>
      <p:sp>
        <p:nvSpPr>
          <p:cNvPr id="7" name="notAvailableWhen">
            <a:extLst>
              <a:ext uri="{FF2B5EF4-FFF2-40B4-BE49-F238E27FC236}">
                <a16:creationId xmlns:a16="http://schemas.microsoft.com/office/drawing/2014/main" id="{9259392C-5364-489B-9CFA-5C82CF02D644}"/>
              </a:ext>
            </a:extLst>
          </p:cNvPr>
          <p:cNvSpPr txBox="1"/>
          <p:nvPr/>
        </p:nvSpPr>
        <p:spPr>
          <a:xfrm>
            <a:off x="237989" y="2176960"/>
            <a:ext cx="175212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latin typeface="+mj-lt"/>
              </a:rPr>
              <a:t>Not Applicable</a:t>
            </a:r>
          </a:p>
        </p:txBody>
      </p:sp>
    </p:spTree>
    <p:extLst>
      <p:ext uri="{BB962C8B-B14F-4D97-AF65-F5344CB8AC3E}">
        <p14:creationId xmlns:p14="http://schemas.microsoft.com/office/powerpoint/2010/main" val="1883040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F261DB9-C547-0646-80CC-AE72FB0DEEC9}"/>
              </a:ext>
            </a:extLst>
          </p:cNvPr>
          <p:cNvGrpSpPr/>
          <p:nvPr/>
        </p:nvGrpSpPr>
        <p:grpSpPr>
          <a:xfrm>
            <a:off x="235766" y="1021877"/>
            <a:ext cx="8818282" cy="5255994"/>
            <a:chOff x="235766" y="1021877"/>
            <a:chExt cx="5507566" cy="52559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261E3F8-EBB1-8345-A5BA-25A40E0996E8}"/>
                </a:ext>
              </a:extLst>
            </p:cNvPr>
            <p:cNvSpPr/>
            <p:nvPr/>
          </p:nvSpPr>
          <p:spPr>
            <a:xfrm>
              <a:off x="235766" y="1021877"/>
              <a:ext cx="5507566" cy="252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A6EFED-2070-5B41-B055-7C82FB1C8C51}"/>
                </a:ext>
              </a:extLst>
            </p:cNvPr>
            <p:cNvSpPr/>
            <p:nvPr/>
          </p:nvSpPr>
          <p:spPr>
            <a:xfrm>
              <a:off x="235766" y="3756346"/>
              <a:ext cx="5507566" cy="252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643" y="311588"/>
            <a:ext cx="11089728" cy="549275"/>
          </a:xfrm>
        </p:spPr>
        <p:txBody>
          <a:bodyPr>
            <a:noAutofit/>
          </a:bodyPr>
          <a:lstStyle/>
          <a:p>
            <a:r>
              <a:rPr lang="en-US" sz="4000" dirty="0"/>
              <a:t>EARLY MORNING BITE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1122108" y="495456"/>
            <a:ext cx="111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All Eating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11420835" y="0"/>
            <a:ext cx="535400" cy="502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5" name="Isosceles Triangle 204"/>
          <p:cNvSpPr/>
          <p:nvPr/>
        </p:nvSpPr>
        <p:spPr>
          <a:xfrm>
            <a:off x="11420835" y="421207"/>
            <a:ext cx="535400" cy="8171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6" name="OccasionSize"/>
          <p:cNvSpPr txBox="1"/>
          <p:nvPr/>
        </p:nvSpPr>
        <p:spPr>
          <a:xfrm>
            <a:off x="11316103" y="-37030"/>
            <a:ext cx="74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9CEA972-BEDE-8543-89C6-2B2EB698FE4A}"/>
              </a:ext>
            </a:extLst>
          </p:cNvPr>
          <p:cNvSpPr/>
          <p:nvPr/>
        </p:nvSpPr>
        <p:spPr>
          <a:xfrm>
            <a:off x="9254851" y="1021877"/>
            <a:ext cx="2738627" cy="525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4653719E-F476-964E-B1AE-4DF3536F6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4" y="1021878"/>
            <a:ext cx="326697" cy="345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ED2D1-39AA-CD4A-AB3B-21CCAEE46CC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4" y="1367738"/>
            <a:ext cx="8856000" cy="11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CE7D04-8864-A94C-9F21-D9AD943EEA92}"/>
              </a:ext>
            </a:extLst>
          </p:cNvPr>
          <p:cNvSpPr/>
          <p:nvPr/>
        </p:nvSpPr>
        <p:spPr>
          <a:xfrm>
            <a:off x="814112" y="1073807"/>
            <a:ext cx="557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 dirty="0">
                <a:latin typeface="Franklin Gothic Book" panose="020B0503020102020204" pitchFamily="34" charset="0"/>
              </a:rPr>
              <a:t>WHAT</a:t>
            </a:r>
          </a:p>
        </p:txBody>
      </p:sp>
      <p:pic>
        <p:nvPicPr>
          <p:cNvPr id="24" name="Picture 23" descr="A picture containing knife&#10;&#10;Description automatically generated">
            <a:extLst>
              <a:ext uri="{FF2B5EF4-FFF2-40B4-BE49-F238E27FC236}">
                <a16:creationId xmlns:a16="http://schemas.microsoft.com/office/drawing/2014/main" id="{5484BE3F-C92B-4C45-ABF1-0C42AE550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4" y="3741430"/>
            <a:ext cx="326697" cy="3458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F18533-4F3D-8345-8793-CC383A6060E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4" y="4087290"/>
            <a:ext cx="8856000" cy="114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45D85F-E379-2942-873B-DAD6DF58DBA3}"/>
              </a:ext>
            </a:extLst>
          </p:cNvPr>
          <p:cNvSpPr/>
          <p:nvPr/>
        </p:nvSpPr>
        <p:spPr>
          <a:xfrm>
            <a:off x="814112" y="3793359"/>
            <a:ext cx="900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 dirty="0">
                <a:latin typeface="Franklin Gothic Book" panose="020B0503020102020204" pitchFamily="34" charset="0"/>
              </a:rPr>
              <a:t>PURCHASE</a:t>
            </a:r>
          </a:p>
        </p:txBody>
      </p:sp>
      <p:pic>
        <p:nvPicPr>
          <p:cNvPr id="27" name="Picture 26" descr="A picture containing knife&#10;&#10;Description automatically generated">
            <a:extLst>
              <a:ext uri="{FF2B5EF4-FFF2-40B4-BE49-F238E27FC236}">
                <a16:creationId xmlns:a16="http://schemas.microsoft.com/office/drawing/2014/main" id="{245142D6-7016-C448-9C50-6F7516672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152" y="1021878"/>
            <a:ext cx="326697" cy="3458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271E70-6D6F-2542-A30E-132100997D1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782" y="1367738"/>
            <a:ext cx="2880000" cy="114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5F9027A-EA3B-E741-9F69-AA1814DEF31F}"/>
              </a:ext>
            </a:extLst>
          </p:cNvPr>
          <p:cNvSpPr/>
          <p:nvPr/>
        </p:nvSpPr>
        <p:spPr>
          <a:xfrm>
            <a:off x="9806500" y="1073807"/>
            <a:ext cx="874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 dirty="0">
                <a:latin typeface="Franklin Gothic Book" panose="020B0503020102020204" pitchFamily="34" charset="0"/>
              </a:rPr>
              <a:t>ACTIVITIES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24C607A-566D-724C-88E2-20C13D83075F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96425" y="2430806"/>
            <a:ext cx="2232000" cy="72000"/>
          </a:xfrm>
          <a:prstGeom prst="rect">
            <a:avLst/>
          </a:prstGeom>
        </p:spPr>
      </p:pic>
      <p:graphicFrame>
        <p:nvGraphicFramePr>
          <p:cNvPr id="2" name="SquareChart">
            <a:extLst>
              <a:ext uri="{FF2B5EF4-FFF2-40B4-BE49-F238E27FC236}">
                <a16:creationId xmlns:a16="http://schemas.microsoft.com/office/drawing/2014/main" id="{B4584DAF-3EB0-FC4A-B88E-9E625E16B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034403"/>
              </p:ext>
            </p:extLst>
          </p:nvPr>
        </p:nvGraphicFramePr>
        <p:xfrm>
          <a:off x="346123" y="1814614"/>
          <a:ext cx="1889198" cy="1759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Rectangle 31">
            <a:extLst>
              <a:ext uri="{FF2B5EF4-FFF2-40B4-BE49-F238E27FC236}">
                <a16:creationId xmlns:a16="http://schemas.microsoft.com/office/drawing/2014/main" id="{4430EAE2-6CFE-0243-8562-B89E7E1274F6}"/>
              </a:ext>
            </a:extLst>
          </p:cNvPr>
          <p:cNvSpPr/>
          <p:nvPr/>
        </p:nvSpPr>
        <p:spPr>
          <a:xfrm>
            <a:off x="265502" y="1722369"/>
            <a:ext cx="19698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Beverages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C035B9-1940-1A48-91DE-51802159AB2F}"/>
              </a:ext>
            </a:extLst>
          </p:cNvPr>
          <p:cNvSpPr/>
          <p:nvPr/>
        </p:nvSpPr>
        <p:spPr>
          <a:xfrm>
            <a:off x="265502" y="2061167"/>
            <a:ext cx="19187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Bread / Bakery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7A8B1B-DD39-8849-9779-DB7A4B798696}"/>
              </a:ext>
            </a:extLst>
          </p:cNvPr>
          <p:cNvSpPr/>
          <p:nvPr/>
        </p:nvSpPr>
        <p:spPr>
          <a:xfrm>
            <a:off x="265502" y="2421111"/>
            <a:ext cx="20077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Cereal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820E01-68BC-C240-8386-6BA8FEF8C53B}"/>
              </a:ext>
            </a:extLst>
          </p:cNvPr>
          <p:cNvSpPr/>
          <p:nvPr/>
        </p:nvSpPr>
        <p:spPr>
          <a:xfrm>
            <a:off x="265502" y="2753431"/>
            <a:ext cx="19983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Fruits and Veggies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59DEE9-356A-2C48-8E29-FECB2B2DF361}"/>
              </a:ext>
            </a:extLst>
          </p:cNvPr>
          <p:cNvSpPr/>
          <p:nvPr/>
        </p:nvSpPr>
        <p:spPr>
          <a:xfrm>
            <a:off x="265502" y="3106898"/>
            <a:ext cx="195531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Yogurt / Cheese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FF46BF-D783-C542-A0D3-E2CFB7A97966}"/>
              </a:ext>
            </a:extLst>
          </p:cNvPr>
          <p:cNvGrpSpPr/>
          <p:nvPr/>
        </p:nvGrpSpPr>
        <p:grpSpPr>
          <a:xfrm>
            <a:off x="2186684" y="1617414"/>
            <a:ext cx="1787513" cy="1875723"/>
            <a:chOff x="2447707" y="1617414"/>
            <a:chExt cx="1787513" cy="187572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C271F0-CE4E-9C4E-812A-CDE9560BA727}"/>
                </a:ext>
              </a:extLst>
            </p:cNvPr>
            <p:cNvSpPr/>
            <p:nvPr/>
          </p:nvSpPr>
          <p:spPr>
            <a:xfrm>
              <a:off x="2447707" y="1617414"/>
              <a:ext cx="938765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Franklin Gothic Medium" panose="020B0603020102020204" pitchFamily="34" charset="0"/>
                </a:rPr>
                <a:t>This Occasion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C887F-898E-4F4A-8E37-A7C27307CD84}"/>
                </a:ext>
              </a:extLst>
            </p:cNvPr>
            <p:cNvSpPr/>
            <p:nvPr/>
          </p:nvSpPr>
          <p:spPr>
            <a:xfrm>
              <a:off x="3510098" y="1617414"/>
              <a:ext cx="511479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latin typeface="Franklin Gothic Medium" panose="020B0603020102020204" pitchFamily="34" charset="0"/>
                </a:rPr>
                <a:t>Total</a:t>
              </a:r>
            </a:p>
          </p:txBody>
        </p:sp>
        <p:sp>
          <p:nvSpPr>
            <p:cNvPr id="37" name="Cell01">
              <a:extLst>
                <a:ext uri="{FF2B5EF4-FFF2-40B4-BE49-F238E27FC236}">
                  <a16:creationId xmlns:a16="http://schemas.microsoft.com/office/drawing/2014/main" id="{B996CE35-6752-5648-A968-52AB428B8F01}"/>
                </a:ext>
              </a:extLst>
            </p:cNvPr>
            <p:cNvSpPr/>
            <p:nvPr/>
          </p:nvSpPr>
          <p:spPr>
            <a:xfrm>
              <a:off x="2448963" y="1858113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308019"/>
                  </a:solidFill>
                  <a:latin typeface="Franklin Gothic Book" panose="020B0503020102020204" pitchFamily="34" charset="0"/>
                </a:rPr>
                <a:t>22% </a:t>
              </a:r>
              <a:r>
                <a:rPr lang="en-US" sz="900" dirty="0">
                  <a:latin typeface="Franklin Gothic Book" panose="020B0503020102020204" pitchFamily="34" charset="0"/>
                </a:rPr>
                <a:t>(+1.1%)</a:t>
              </a:r>
            </a:p>
          </p:txBody>
        </p:sp>
        <p:sp>
          <p:nvSpPr>
            <p:cNvPr id="38" name="Cell02">
              <a:extLst>
                <a:ext uri="{FF2B5EF4-FFF2-40B4-BE49-F238E27FC236}">
                  <a16:creationId xmlns:a16="http://schemas.microsoft.com/office/drawing/2014/main" id="{D5F73017-2842-9244-A1EB-4C3EAEFDA75E}"/>
                </a:ext>
              </a:extLst>
            </p:cNvPr>
            <p:cNvSpPr/>
            <p:nvPr/>
          </p:nvSpPr>
          <p:spPr>
            <a:xfrm>
              <a:off x="2448963" y="2209410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308019"/>
                  </a:solidFill>
                  <a:latin typeface="Franklin Gothic Book" panose="020B0503020102020204" pitchFamily="34" charset="0"/>
                </a:rPr>
                <a:t>17% </a:t>
              </a:r>
              <a:r>
                <a:rPr lang="en-US" sz="900" dirty="0">
                  <a:latin typeface="Franklin Gothic Book" panose="020B0503020102020204" pitchFamily="34" charset="0"/>
                </a:rPr>
                <a:t>(+1.2%)</a:t>
              </a:r>
            </a:p>
          </p:txBody>
        </p:sp>
        <p:sp>
          <p:nvSpPr>
            <p:cNvPr id="39" name="Cell03">
              <a:extLst>
                <a:ext uri="{FF2B5EF4-FFF2-40B4-BE49-F238E27FC236}">
                  <a16:creationId xmlns:a16="http://schemas.microsoft.com/office/drawing/2014/main" id="{3E7DA70E-8E6E-A643-95CF-8F911449F8A3}"/>
                </a:ext>
              </a:extLst>
            </p:cNvPr>
            <p:cNvSpPr/>
            <p:nvPr/>
          </p:nvSpPr>
          <p:spPr>
            <a:xfrm>
              <a:off x="2448963" y="2561849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308019"/>
                  </a:solidFill>
                  <a:latin typeface="Franklin Gothic Book" panose="020B0503020102020204" pitchFamily="34" charset="0"/>
                </a:rPr>
                <a:t>15% </a:t>
              </a:r>
              <a:r>
                <a:rPr lang="en-US" sz="900" dirty="0">
                  <a:latin typeface="Franklin Gothic Book" panose="020B0503020102020204" pitchFamily="34" charset="0"/>
                </a:rPr>
                <a:t>(+2.1%)</a:t>
              </a:r>
            </a:p>
          </p:txBody>
        </p:sp>
        <p:sp>
          <p:nvSpPr>
            <p:cNvPr id="40" name="Cell04">
              <a:extLst>
                <a:ext uri="{FF2B5EF4-FFF2-40B4-BE49-F238E27FC236}">
                  <a16:creationId xmlns:a16="http://schemas.microsoft.com/office/drawing/2014/main" id="{7298A3B8-A1B4-C443-A1B4-E2FB75AABE85}"/>
                </a:ext>
              </a:extLst>
            </p:cNvPr>
            <p:cNvSpPr/>
            <p:nvPr/>
          </p:nvSpPr>
          <p:spPr>
            <a:xfrm>
              <a:off x="2448963" y="2914288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11% </a:t>
              </a:r>
              <a:r>
                <a:rPr lang="en-US" sz="900" dirty="0">
                  <a:latin typeface="Franklin Gothic Book" panose="020B0503020102020204" pitchFamily="34" charset="0"/>
                </a:rPr>
                <a:t>(+4.1%)</a:t>
              </a:r>
            </a:p>
          </p:txBody>
        </p:sp>
        <p:sp>
          <p:nvSpPr>
            <p:cNvPr id="41" name="Cell05">
              <a:extLst>
                <a:ext uri="{FF2B5EF4-FFF2-40B4-BE49-F238E27FC236}">
                  <a16:creationId xmlns:a16="http://schemas.microsoft.com/office/drawing/2014/main" id="{CEC3ACFA-D73A-AA4E-B09C-5AF2736E84DC}"/>
                </a:ext>
              </a:extLst>
            </p:cNvPr>
            <p:cNvSpPr/>
            <p:nvPr/>
          </p:nvSpPr>
          <p:spPr>
            <a:xfrm>
              <a:off x="2448963" y="3259679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308019"/>
                  </a:solidFill>
                  <a:latin typeface="Franklin Gothic Book" panose="020B0503020102020204" pitchFamily="34" charset="0"/>
                </a:rPr>
                <a:t>11% </a:t>
              </a:r>
              <a:r>
                <a:rPr lang="en-US" sz="900" dirty="0">
                  <a:latin typeface="Franklin Gothic Book" panose="020B0503020102020204" pitchFamily="34" charset="0"/>
                </a:rPr>
                <a:t>(+1.6%)</a:t>
              </a:r>
            </a:p>
          </p:txBody>
        </p:sp>
        <p:sp>
          <p:nvSpPr>
            <p:cNvPr id="42" name="Cell11">
              <a:extLst>
                <a:ext uri="{FF2B5EF4-FFF2-40B4-BE49-F238E27FC236}">
                  <a16:creationId xmlns:a16="http://schemas.microsoft.com/office/drawing/2014/main" id="{CAC77089-FD51-A340-973F-49B6972C6DB7}"/>
                </a:ext>
              </a:extLst>
            </p:cNvPr>
            <p:cNvSpPr/>
            <p:nvPr/>
          </p:nvSpPr>
          <p:spPr>
            <a:xfrm>
              <a:off x="3296454" y="1858113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18% </a:t>
              </a:r>
              <a:r>
                <a:rPr lang="en-US" sz="900" dirty="0">
                  <a:latin typeface="Franklin Gothic Book" panose="020B0503020102020204" pitchFamily="34" charset="0"/>
                </a:rPr>
                <a:t>(+2.1%)</a:t>
              </a:r>
            </a:p>
          </p:txBody>
        </p:sp>
        <p:sp>
          <p:nvSpPr>
            <p:cNvPr id="43" name="Cell12">
              <a:extLst>
                <a:ext uri="{FF2B5EF4-FFF2-40B4-BE49-F238E27FC236}">
                  <a16:creationId xmlns:a16="http://schemas.microsoft.com/office/drawing/2014/main" id="{1D33156E-57ED-8942-B1F8-221E5C92BADE}"/>
                </a:ext>
              </a:extLst>
            </p:cNvPr>
            <p:cNvSpPr/>
            <p:nvPr/>
          </p:nvSpPr>
          <p:spPr>
            <a:xfrm>
              <a:off x="3296454" y="2209410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9% </a:t>
              </a:r>
              <a:r>
                <a:rPr lang="en-US" sz="900" dirty="0">
                  <a:latin typeface="Franklin Gothic Book" panose="020B0503020102020204" pitchFamily="34" charset="0"/>
                </a:rPr>
                <a:t>(+1.3%)</a:t>
              </a:r>
            </a:p>
          </p:txBody>
        </p:sp>
        <p:sp>
          <p:nvSpPr>
            <p:cNvPr id="44" name="Cell13">
              <a:extLst>
                <a:ext uri="{FF2B5EF4-FFF2-40B4-BE49-F238E27FC236}">
                  <a16:creationId xmlns:a16="http://schemas.microsoft.com/office/drawing/2014/main" id="{C30DF135-8262-8446-BBB4-FA5E29C4865F}"/>
                </a:ext>
              </a:extLst>
            </p:cNvPr>
            <p:cNvSpPr/>
            <p:nvPr/>
          </p:nvSpPr>
          <p:spPr>
            <a:xfrm>
              <a:off x="3296454" y="2561849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16% </a:t>
              </a:r>
              <a:r>
                <a:rPr lang="en-US" sz="900" dirty="0">
                  <a:latin typeface="Franklin Gothic Book" panose="020B0503020102020204" pitchFamily="34" charset="0"/>
                </a:rPr>
                <a:t>(+6.1%)</a:t>
              </a:r>
            </a:p>
          </p:txBody>
        </p:sp>
        <p:sp>
          <p:nvSpPr>
            <p:cNvPr id="45" name="Cell14">
              <a:extLst>
                <a:ext uri="{FF2B5EF4-FFF2-40B4-BE49-F238E27FC236}">
                  <a16:creationId xmlns:a16="http://schemas.microsoft.com/office/drawing/2014/main" id="{C7EE051C-F0F2-5946-9FF8-D3467DC08419}"/>
                </a:ext>
              </a:extLst>
            </p:cNvPr>
            <p:cNvSpPr/>
            <p:nvPr/>
          </p:nvSpPr>
          <p:spPr>
            <a:xfrm>
              <a:off x="3296454" y="2914288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12% </a:t>
              </a:r>
              <a:r>
                <a:rPr lang="en-US" sz="900" dirty="0">
                  <a:latin typeface="Franklin Gothic Book" panose="020B0503020102020204" pitchFamily="34" charset="0"/>
                </a:rPr>
                <a:t>(+1.8%)</a:t>
              </a:r>
            </a:p>
          </p:txBody>
        </p:sp>
        <p:sp>
          <p:nvSpPr>
            <p:cNvPr id="46" name="Cell15">
              <a:extLst>
                <a:ext uri="{FF2B5EF4-FFF2-40B4-BE49-F238E27FC236}">
                  <a16:creationId xmlns:a16="http://schemas.microsoft.com/office/drawing/2014/main" id="{F6234787-ED79-3240-AEE2-2DBAD7A29F34}"/>
                </a:ext>
              </a:extLst>
            </p:cNvPr>
            <p:cNvSpPr/>
            <p:nvPr/>
          </p:nvSpPr>
          <p:spPr>
            <a:xfrm>
              <a:off x="3296454" y="3259679"/>
              <a:ext cx="938766" cy="23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9% </a:t>
              </a:r>
              <a:r>
                <a:rPr lang="en-US" sz="900" dirty="0">
                  <a:latin typeface="Franklin Gothic Book" panose="020B0503020102020204" pitchFamily="34" charset="0"/>
                </a:rPr>
                <a:t>(+1.1%)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22E63F-C61B-384D-93E8-34A0D5FABCD7}"/>
              </a:ext>
            </a:extLst>
          </p:cNvPr>
          <p:cNvGrpSpPr/>
          <p:nvPr/>
        </p:nvGrpSpPr>
        <p:grpSpPr>
          <a:xfrm>
            <a:off x="337347" y="1941375"/>
            <a:ext cx="1910813" cy="1504847"/>
            <a:chOff x="337347" y="1941375"/>
            <a:chExt cx="2165114" cy="1504847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40D6AFA-BC18-3647-855D-7DD0D461885D}"/>
                </a:ext>
              </a:extLst>
            </p:cNvPr>
            <p:cNvSpPr/>
            <p:nvPr/>
          </p:nvSpPr>
          <p:spPr>
            <a:xfrm>
              <a:off x="337347" y="1941375"/>
              <a:ext cx="2165114" cy="112960"/>
            </a:xfrm>
            <a:custGeom>
              <a:avLst/>
              <a:gdLst>
                <a:gd name="connsiteX0" fmla="*/ 2103388 w 2209388"/>
                <a:gd name="connsiteY0" fmla="*/ 25053 h 119136"/>
                <a:gd name="connsiteX1" fmla="*/ 2103388 w 2209388"/>
                <a:gd name="connsiteY1" fmla="*/ 94084 h 119136"/>
                <a:gd name="connsiteX2" fmla="*/ 2166654 w 2209388"/>
                <a:gd name="connsiteY2" fmla="*/ 94084 h 119136"/>
                <a:gd name="connsiteX3" fmla="*/ 2166654 w 2209388"/>
                <a:gd name="connsiteY3" fmla="*/ 25053 h 119136"/>
                <a:gd name="connsiteX4" fmla="*/ 1994938 w 2209388"/>
                <a:gd name="connsiteY4" fmla="*/ 25053 h 119136"/>
                <a:gd name="connsiteX5" fmla="*/ 1994938 w 2209388"/>
                <a:gd name="connsiteY5" fmla="*/ 94084 h 119136"/>
                <a:gd name="connsiteX6" fmla="*/ 2058204 w 2209388"/>
                <a:gd name="connsiteY6" fmla="*/ 94084 h 119136"/>
                <a:gd name="connsiteX7" fmla="*/ 2058204 w 2209388"/>
                <a:gd name="connsiteY7" fmla="*/ 25053 h 119136"/>
                <a:gd name="connsiteX8" fmla="*/ 1886482 w 2209388"/>
                <a:gd name="connsiteY8" fmla="*/ 25053 h 119136"/>
                <a:gd name="connsiteX9" fmla="*/ 1886482 w 2209388"/>
                <a:gd name="connsiteY9" fmla="*/ 94084 h 119136"/>
                <a:gd name="connsiteX10" fmla="*/ 1949748 w 2209388"/>
                <a:gd name="connsiteY10" fmla="*/ 94084 h 119136"/>
                <a:gd name="connsiteX11" fmla="*/ 1949748 w 2209388"/>
                <a:gd name="connsiteY11" fmla="*/ 25053 h 119136"/>
                <a:gd name="connsiteX12" fmla="*/ 1778027 w 2209388"/>
                <a:gd name="connsiteY12" fmla="*/ 25053 h 119136"/>
                <a:gd name="connsiteX13" fmla="*/ 1778027 w 2209388"/>
                <a:gd name="connsiteY13" fmla="*/ 94084 h 119136"/>
                <a:gd name="connsiteX14" fmla="*/ 1841293 w 2209388"/>
                <a:gd name="connsiteY14" fmla="*/ 94084 h 119136"/>
                <a:gd name="connsiteX15" fmla="*/ 1841293 w 2209388"/>
                <a:gd name="connsiteY15" fmla="*/ 25053 h 119136"/>
                <a:gd name="connsiteX16" fmla="*/ 1669571 w 2209388"/>
                <a:gd name="connsiteY16" fmla="*/ 25053 h 119136"/>
                <a:gd name="connsiteX17" fmla="*/ 1669571 w 2209388"/>
                <a:gd name="connsiteY17" fmla="*/ 94084 h 119136"/>
                <a:gd name="connsiteX18" fmla="*/ 1732837 w 2209388"/>
                <a:gd name="connsiteY18" fmla="*/ 94084 h 119136"/>
                <a:gd name="connsiteX19" fmla="*/ 1732837 w 2209388"/>
                <a:gd name="connsiteY19" fmla="*/ 25053 h 119136"/>
                <a:gd name="connsiteX20" fmla="*/ 1561115 w 2209388"/>
                <a:gd name="connsiteY20" fmla="*/ 25053 h 119136"/>
                <a:gd name="connsiteX21" fmla="*/ 1561115 w 2209388"/>
                <a:gd name="connsiteY21" fmla="*/ 94084 h 119136"/>
                <a:gd name="connsiteX22" fmla="*/ 1624381 w 2209388"/>
                <a:gd name="connsiteY22" fmla="*/ 94084 h 119136"/>
                <a:gd name="connsiteX23" fmla="*/ 1624381 w 2209388"/>
                <a:gd name="connsiteY23" fmla="*/ 25053 h 119136"/>
                <a:gd name="connsiteX24" fmla="*/ 1452659 w 2209388"/>
                <a:gd name="connsiteY24" fmla="*/ 25053 h 119136"/>
                <a:gd name="connsiteX25" fmla="*/ 1452659 w 2209388"/>
                <a:gd name="connsiteY25" fmla="*/ 94084 h 119136"/>
                <a:gd name="connsiteX26" fmla="*/ 1515925 w 2209388"/>
                <a:gd name="connsiteY26" fmla="*/ 94084 h 119136"/>
                <a:gd name="connsiteX27" fmla="*/ 1515925 w 2209388"/>
                <a:gd name="connsiteY27" fmla="*/ 25053 h 119136"/>
                <a:gd name="connsiteX28" fmla="*/ 1344204 w 2209388"/>
                <a:gd name="connsiteY28" fmla="*/ 25053 h 119136"/>
                <a:gd name="connsiteX29" fmla="*/ 1344204 w 2209388"/>
                <a:gd name="connsiteY29" fmla="*/ 94084 h 119136"/>
                <a:gd name="connsiteX30" fmla="*/ 1407470 w 2209388"/>
                <a:gd name="connsiteY30" fmla="*/ 94084 h 119136"/>
                <a:gd name="connsiteX31" fmla="*/ 1407470 w 2209388"/>
                <a:gd name="connsiteY31" fmla="*/ 25053 h 119136"/>
                <a:gd name="connsiteX32" fmla="*/ 1235748 w 2209388"/>
                <a:gd name="connsiteY32" fmla="*/ 25053 h 119136"/>
                <a:gd name="connsiteX33" fmla="*/ 1235748 w 2209388"/>
                <a:gd name="connsiteY33" fmla="*/ 94084 h 119136"/>
                <a:gd name="connsiteX34" fmla="*/ 1299014 w 2209388"/>
                <a:gd name="connsiteY34" fmla="*/ 94084 h 119136"/>
                <a:gd name="connsiteX35" fmla="*/ 1299014 w 2209388"/>
                <a:gd name="connsiteY35" fmla="*/ 25053 h 119136"/>
                <a:gd name="connsiteX36" fmla="*/ 1127292 w 2209388"/>
                <a:gd name="connsiteY36" fmla="*/ 25053 h 119136"/>
                <a:gd name="connsiteX37" fmla="*/ 1127292 w 2209388"/>
                <a:gd name="connsiteY37" fmla="*/ 94084 h 119136"/>
                <a:gd name="connsiteX38" fmla="*/ 1190558 w 2209388"/>
                <a:gd name="connsiteY38" fmla="*/ 94084 h 119136"/>
                <a:gd name="connsiteX39" fmla="*/ 1190558 w 2209388"/>
                <a:gd name="connsiteY39" fmla="*/ 25053 h 119136"/>
                <a:gd name="connsiteX40" fmla="*/ 1018837 w 2209388"/>
                <a:gd name="connsiteY40" fmla="*/ 25053 h 119136"/>
                <a:gd name="connsiteX41" fmla="*/ 1018837 w 2209388"/>
                <a:gd name="connsiteY41" fmla="*/ 94084 h 119136"/>
                <a:gd name="connsiteX42" fmla="*/ 1082103 w 2209388"/>
                <a:gd name="connsiteY42" fmla="*/ 94084 h 119136"/>
                <a:gd name="connsiteX43" fmla="*/ 1082103 w 2209388"/>
                <a:gd name="connsiteY43" fmla="*/ 25053 h 119136"/>
                <a:gd name="connsiteX44" fmla="*/ 910381 w 2209388"/>
                <a:gd name="connsiteY44" fmla="*/ 25053 h 119136"/>
                <a:gd name="connsiteX45" fmla="*/ 910381 w 2209388"/>
                <a:gd name="connsiteY45" fmla="*/ 94084 h 119136"/>
                <a:gd name="connsiteX46" fmla="*/ 973647 w 2209388"/>
                <a:gd name="connsiteY46" fmla="*/ 94084 h 119136"/>
                <a:gd name="connsiteX47" fmla="*/ 973647 w 2209388"/>
                <a:gd name="connsiteY47" fmla="*/ 25053 h 119136"/>
                <a:gd name="connsiteX48" fmla="*/ 801925 w 2209388"/>
                <a:gd name="connsiteY48" fmla="*/ 25053 h 119136"/>
                <a:gd name="connsiteX49" fmla="*/ 801925 w 2209388"/>
                <a:gd name="connsiteY49" fmla="*/ 94084 h 119136"/>
                <a:gd name="connsiteX50" fmla="*/ 865191 w 2209388"/>
                <a:gd name="connsiteY50" fmla="*/ 94084 h 119136"/>
                <a:gd name="connsiteX51" fmla="*/ 865191 w 2209388"/>
                <a:gd name="connsiteY51" fmla="*/ 25053 h 119136"/>
                <a:gd name="connsiteX52" fmla="*/ 693469 w 2209388"/>
                <a:gd name="connsiteY52" fmla="*/ 25053 h 119136"/>
                <a:gd name="connsiteX53" fmla="*/ 693469 w 2209388"/>
                <a:gd name="connsiteY53" fmla="*/ 94084 h 119136"/>
                <a:gd name="connsiteX54" fmla="*/ 756735 w 2209388"/>
                <a:gd name="connsiteY54" fmla="*/ 94084 h 119136"/>
                <a:gd name="connsiteX55" fmla="*/ 756735 w 2209388"/>
                <a:gd name="connsiteY55" fmla="*/ 25053 h 119136"/>
                <a:gd name="connsiteX56" fmla="*/ 585014 w 2209388"/>
                <a:gd name="connsiteY56" fmla="*/ 25053 h 119136"/>
                <a:gd name="connsiteX57" fmla="*/ 585014 w 2209388"/>
                <a:gd name="connsiteY57" fmla="*/ 94084 h 119136"/>
                <a:gd name="connsiteX58" fmla="*/ 648280 w 2209388"/>
                <a:gd name="connsiteY58" fmla="*/ 94084 h 119136"/>
                <a:gd name="connsiteX59" fmla="*/ 648280 w 2209388"/>
                <a:gd name="connsiteY59" fmla="*/ 25053 h 119136"/>
                <a:gd name="connsiteX60" fmla="*/ 476558 w 2209388"/>
                <a:gd name="connsiteY60" fmla="*/ 25053 h 119136"/>
                <a:gd name="connsiteX61" fmla="*/ 476558 w 2209388"/>
                <a:gd name="connsiteY61" fmla="*/ 94084 h 119136"/>
                <a:gd name="connsiteX62" fmla="*/ 539824 w 2209388"/>
                <a:gd name="connsiteY62" fmla="*/ 94084 h 119136"/>
                <a:gd name="connsiteX63" fmla="*/ 539824 w 2209388"/>
                <a:gd name="connsiteY63" fmla="*/ 25053 h 119136"/>
                <a:gd name="connsiteX64" fmla="*/ 368102 w 2209388"/>
                <a:gd name="connsiteY64" fmla="*/ 25053 h 119136"/>
                <a:gd name="connsiteX65" fmla="*/ 368102 w 2209388"/>
                <a:gd name="connsiteY65" fmla="*/ 94084 h 119136"/>
                <a:gd name="connsiteX66" fmla="*/ 431368 w 2209388"/>
                <a:gd name="connsiteY66" fmla="*/ 94084 h 119136"/>
                <a:gd name="connsiteX67" fmla="*/ 431368 w 2209388"/>
                <a:gd name="connsiteY67" fmla="*/ 25053 h 119136"/>
                <a:gd name="connsiteX68" fmla="*/ 259646 w 2209388"/>
                <a:gd name="connsiteY68" fmla="*/ 25053 h 119136"/>
                <a:gd name="connsiteX69" fmla="*/ 259646 w 2209388"/>
                <a:gd name="connsiteY69" fmla="*/ 94084 h 119136"/>
                <a:gd name="connsiteX70" fmla="*/ 322912 w 2209388"/>
                <a:gd name="connsiteY70" fmla="*/ 94084 h 119136"/>
                <a:gd name="connsiteX71" fmla="*/ 322912 w 2209388"/>
                <a:gd name="connsiteY71" fmla="*/ 25053 h 119136"/>
                <a:gd name="connsiteX72" fmla="*/ 151191 w 2209388"/>
                <a:gd name="connsiteY72" fmla="*/ 25053 h 119136"/>
                <a:gd name="connsiteX73" fmla="*/ 151191 w 2209388"/>
                <a:gd name="connsiteY73" fmla="*/ 94084 h 119136"/>
                <a:gd name="connsiteX74" fmla="*/ 214457 w 2209388"/>
                <a:gd name="connsiteY74" fmla="*/ 94084 h 119136"/>
                <a:gd name="connsiteX75" fmla="*/ 214457 w 2209388"/>
                <a:gd name="connsiteY75" fmla="*/ 25053 h 119136"/>
                <a:gd name="connsiteX76" fmla="*/ 42735 w 2209388"/>
                <a:gd name="connsiteY76" fmla="*/ 25053 h 119136"/>
                <a:gd name="connsiteX77" fmla="*/ 42735 w 2209388"/>
                <a:gd name="connsiteY77" fmla="*/ 94084 h 119136"/>
                <a:gd name="connsiteX78" fmla="*/ 106001 w 2209388"/>
                <a:gd name="connsiteY78" fmla="*/ 94084 h 119136"/>
                <a:gd name="connsiteX79" fmla="*/ 106001 w 2209388"/>
                <a:gd name="connsiteY79" fmla="*/ 25053 h 119136"/>
                <a:gd name="connsiteX80" fmla="*/ 0 w 2209388"/>
                <a:gd name="connsiteY80" fmla="*/ 0 h 119136"/>
                <a:gd name="connsiteX81" fmla="*/ 2209388 w 2209388"/>
                <a:gd name="connsiteY81" fmla="*/ 0 h 119136"/>
                <a:gd name="connsiteX82" fmla="*/ 2209388 w 2209388"/>
                <a:gd name="connsiteY82" fmla="*/ 119136 h 119136"/>
                <a:gd name="connsiteX83" fmla="*/ 0 w 2209388"/>
                <a:gd name="connsiteY83" fmla="*/ 119136 h 11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9388" h="119136">
                  <a:moveTo>
                    <a:pt x="2103388" y="25053"/>
                  </a:moveTo>
                  <a:lnTo>
                    <a:pt x="2103388" y="94084"/>
                  </a:lnTo>
                  <a:lnTo>
                    <a:pt x="2166654" y="94084"/>
                  </a:lnTo>
                  <a:lnTo>
                    <a:pt x="2166654" y="25053"/>
                  </a:lnTo>
                  <a:close/>
                  <a:moveTo>
                    <a:pt x="1994938" y="25053"/>
                  </a:moveTo>
                  <a:lnTo>
                    <a:pt x="1994938" y="94084"/>
                  </a:lnTo>
                  <a:lnTo>
                    <a:pt x="2058204" y="94084"/>
                  </a:lnTo>
                  <a:lnTo>
                    <a:pt x="2058204" y="25053"/>
                  </a:lnTo>
                  <a:close/>
                  <a:moveTo>
                    <a:pt x="1886482" y="25053"/>
                  </a:moveTo>
                  <a:lnTo>
                    <a:pt x="1886482" y="94084"/>
                  </a:lnTo>
                  <a:lnTo>
                    <a:pt x="1949748" y="94084"/>
                  </a:lnTo>
                  <a:lnTo>
                    <a:pt x="1949748" y="25053"/>
                  </a:lnTo>
                  <a:close/>
                  <a:moveTo>
                    <a:pt x="1778027" y="25053"/>
                  </a:moveTo>
                  <a:lnTo>
                    <a:pt x="1778027" y="94084"/>
                  </a:lnTo>
                  <a:lnTo>
                    <a:pt x="1841293" y="94084"/>
                  </a:lnTo>
                  <a:lnTo>
                    <a:pt x="1841293" y="25053"/>
                  </a:lnTo>
                  <a:close/>
                  <a:moveTo>
                    <a:pt x="1669571" y="25053"/>
                  </a:moveTo>
                  <a:lnTo>
                    <a:pt x="1669571" y="94084"/>
                  </a:lnTo>
                  <a:lnTo>
                    <a:pt x="1732837" y="94084"/>
                  </a:lnTo>
                  <a:lnTo>
                    <a:pt x="1732837" y="25053"/>
                  </a:lnTo>
                  <a:close/>
                  <a:moveTo>
                    <a:pt x="1561115" y="25053"/>
                  </a:moveTo>
                  <a:lnTo>
                    <a:pt x="1561115" y="94084"/>
                  </a:lnTo>
                  <a:lnTo>
                    <a:pt x="1624381" y="94084"/>
                  </a:lnTo>
                  <a:lnTo>
                    <a:pt x="1624381" y="25053"/>
                  </a:lnTo>
                  <a:close/>
                  <a:moveTo>
                    <a:pt x="1452659" y="25053"/>
                  </a:moveTo>
                  <a:lnTo>
                    <a:pt x="1452659" y="94084"/>
                  </a:lnTo>
                  <a:lnTo>
                    <a:pt x="1515925" y="94084"/>
                  </a:lnTo>
                  <a:lnTo>
                    <a:pt x="1515925" y="25053"/>
                  </a:lnTo>
                  <a:close/>
                  <a:moveTo>
                    <a:pt x="1344204" y="25053"/>
                  </a:moveTo>
                  <a:lnTo>
                    <a:pt x="1344204" y="94084"/>
                  </a:lnTo>
                  <a:lnTo>
                    <a:pt x="1407470" y="94084"/>
                  </a:lnTo>
                  <a:lnTo>
                    <a:pt x="1407470" y="25053"/>
                  </a:lnTo>
                  <a:close/>
                  <a:moveTo>
                    <a:pt x="1235748" y="25053"/>
                  </a:moveTo>
                  <a:lnTo>
                    <a:pt x="1235748" y="94084"/>
                  </a:lnTo>
                  <a:lnTo>
                    <a:pt x="1299014" y="94084"/>
                  </a:lnTo>
                  <a:lnTo>
                    <a:pt x="1299014" y="25053"/>
                  </a:lnTo>
                  <a:close/>
                  <a:moveTo>
                    <a:pt x="1127292" y="25053"/>
                  </a:moveTo>
                  <a:lnTo>
                    <a:pt x="1127292" y="94084"/>
                  </a:lnTo>
                  <a:lnTo>
                    <a:pt x="1190558" y="94084"/>
                  </a:lnTo>
                  <a:lnTo>
                    <a:pt x="1190558" y="25053"/>
                  </a:lnTo>
                  <a:close/>
                  <a:moveTo>
                    <a:pt x="1018837" y="25053"/>
                  </a:moveTo>
                  <a:lnTo>
                    <a:pt x="1018837" y="94084"/>
                  </a:lnTo>
                  <a:lnTo>
                    <a:pt x="1082103" y="94084"/>
                  </a:lnTo>
                  <a:lnTo>
                    <a:pt x="1082103" y="25053"/>
                  </a:lnTo>
                  <a:close/>
                  <a:moveTo>
                    <a:pt x="910381" y="25053"/>
                  </a:moveTo>
                  <a:lnTo>
                    <a:pt x="910381" y="94084"/>
                  </a:lnTo>
                  <a:lnTo>
                    <a:pt x="973647" y="94084"/>
                  </a:lnTo>
                  <a:lnTo>
                    <a:pt x="973647" y="25053"/>
                  </a:lnTo>
                  <a:close/>
                  <a:moveTo>
                    <a:pt x="801925" y="25053"/>
                  </a:moveTo>
                  <a:lnTo>
                    <a:pt x="801925" y="94084"/>
                  </a:lnTo>
                  <a:lnTo>
                    <a:pt x="865191" y="94084"/>
                  </a:lnTo>
                  <a:lnTo>
                    <a:pt x="865191" y="25053"/>
                  </a:lnTo>
                  <a:close/>
                  <a:moveTo>
                    <a:pt x="693469" y="25053"/>
                  </a:moveTo>
                  <a:lnTo>
                    <a:pt x="693469" y="94084"/>
                  </a:lnTo>
                  <a:lnTo>
                    <a:pt x="756735" y="94084"/>
                  </a:lnTo>
                  <a:lnTo>
                    <a:pt x="756735" y="25053"/>
                  </a:lnTo>
                  <a:close/>
                  <a:moveTo>
                    <a:pt x="585014" y="25053"/>
                  </a:moveTo>
                  <a:lnTo>
                    <a:pt x="585014" y="94084"/>
                  </a:lnTo>
                  <a:lnTo>
                    <a:pt x="648280" y="94084"/>
                  </a:lnTo>
                  <a:lnTo>
                    <a:pt x="648280" y="25053"/>
                  </a:lnTo>
                  <a:close/>
                  <a:moveTo>
                    <a:pt x="476558" y="25053"/>
                  </a:moveTo>
                  <a:lnTo>
                    <a:pt x="476558" y="94084"/>
                  </a:lnTo>
                  <a:lnTo>
                    <a:pt x="539824" y="94084"/>
                  </a:lnTo>
                  <a:lnTo>
                    <a:pt x="539824" y="25053"/>
                  </a:lnTo>
                  <a:close/>
                  <a:moveTo>
                    <a:pt x="368102" y="25053"/>
                  </a:moveTo>
                  <a:lnTo>
                    <a:pt x="368102" y="94084"/>
                  </a:lnTo>
                  <a:lnTo>
                    <a:pt x="431368" y="94084"/>
                  </a:lnTo>
                  <a:lnTo>
                    <a:pt x="431368" y="25053"/>
                  </a:lnTo>
                  <a:close/>
                  <a:moveTo>
                    <a:pt x="259646" y="25053"/>
                  </a:moveTo>
                  <a:lnTo>
                    <a:pt x="259646" y="94084"/>
                  </a:lnTo>
                  <a:lnTo>
                    <a:pt x="322912" y="94084"/>
                  </a:lnTo>
                  <a:lnTo>
                    <a:pt x="322912" y="25053"/>
                  </a:lnTo>
                  <a:close/>
                  <a:moveTo>
                    <a:pt x="151191" y="25053"/>
                  </a:moveTo>
                  <a:lnTo>
                    <a:pt x="151191" y="94084"/>
                  </a:lnTo>
                  <a:lnTo>
                    <a:pt x="214457" y="94084"/>
                  </a:lnTo>
                  <a:lnTo>
                    <a:pt x="214457" y="25053"/>
                  </a:lnTo>
                  <a:close/>
                  <a:moveTo>
                    <a:pt x="42735" y="25053"/>
                  </a:moveTo>
                  <a:lnTo>
                    <a:pt x="42735" y="94084"/>
                  </a:lnTo>
                  <a:lnTo>
                    <a:pt x="106001" y="94084"/>
                  </a:lnTo>
                  <a:lnTo>
                    <a:pt x="106001" y="25053"/>
                  </a:lnTo>
                  <a:close/>
                  <a:moveTo>
                    <a:pt x="0" y="0"/>
                  </a:moveTo>
                  <a:lnTo>
                    <a:pt x="2209388" y="0"/>
                  </a:lnTo>
                  <a:lnTo>
                    <a:pt x="2209388" y="119136"/>
                  </a:lnTo>
                  <a:lnTo>
                    <a:pt x="0" y="119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74988F8-20B3-6145-905A-6FA624902792}"/>
                </a:ext>
              </a:extLst>
            </p:cNvPr>
            <p:cNvSpPr/>
            <p:nvPr/>
          </p:nvSpPr>
          <p:spPr>
            <a:xfrm>
              <a:off x="337347" y="2288176"/>
              <a:ext cx="2165114" cy="112960"/>
            </a:xfrm>
            <a:custGeom>
              <a:avLst/>
              <a:gdLst>
                <a:gd name="connsiteX0" fmla="*/ 2103388 w 2209388"/>
                <a:gd name="connsiteY0" fmla="*/ 25053 h 119136"/>
                <a:gd name="connsiteX1" fmla="*/ 2103388 w 2209388"/>
                <a:gd name="connsiteY1" fmla="*/ 94084 h 119136"/>
                <a:gd name="connsiteX2" fmla="*/ 2166654 w 2209388"/>
                <a:gd name="connsiteY2" fmla="*/ 94084 h 119136"/>
                <a:gd name="connsiteX3" fmla="*/ 2166654 w 2209388"/>
                <a:gd name="connsiteY3" fmla="*/ 25053 h 119136"/>
                <a:gd name="connsiteX4" fmla="*/ 1994938 w 2209388"/>
                <a:gd name="connsiteY4" fmla="*/ 25053 h 119136"/>
                <a:gd name="connsiteX5" fmla="*/ 1994938 w 2209388"/>
                <a:gd name="connsiteY5" fmla="*/ 94084 h 119136"/>
                <a:gd name="connsiteX6" fmla="*/ 2058204 w 2209388"/>
                <a:gd name="connsiteY6" fmla="*/ 94084 h 119136"/>
                <a:gd name="connsiteX7" fmla="*/ 2058204 w 2209388"/>
                <a:gd name="connsiteY7" fmla="*/ 25053 h 119136"/>
                <a:gd name="connsiteX8" fmla="*/ 1886482 w 2209388"/>
                <a:gd name="connsiteY8" fmla="*/ 25053 h 119136"/>
                <a:gd name="connsiteX9" fmla="*/ 1886482 w 2209388"/>
                <a:gd name="connsiteY9" fmla="*/ 94084 h 119136"/>
                <a:gd name="connsiteX10" fmla="*/ 1949748 w 2209388"/>
                <a:gd name="connsiteY10" fmla="*/ 94084 h 119136"/>
                <a:gd name="connsiteX11" fmla="*/ 1949748 w 2209388"/>
                <a:gd name="connsiteY11" fmla="*/ 25053 h 119136"/>
                <a:gd name="connsiteX12" fmla="*/ 1778027 w 2209388"/>
                <a:gd name="connsiteY12" fmla="*/ 25053 h 119136"/>
                <a:gd name="connsiteX13" fmla="*/ 1778027 w 2209388"/>
                <a:gd name="connsiteY13" fmla="*/ 94084 h 119136"/>
                <a:gd name="connsiteX14" fmla="*/ 1841293 w 2209388"/>
                <a:gd name="connsiteY14" fmla="*/ 94084 h 119136"/>
                <a:gd name="connsiteX15" fmla="*/ 1841293 w 2209388"/>
                <a:gd name="connsiteY15" fmla="*/ 25053 h 119136"/>
                <a:gd name="connsiteX16" fmla="*/ 1669571 w 2209388"/>
                <a:gd name="connsiteY16" fmla="*/ 25053 h 119136"/>
                <a:gd name="connsiteX17" fmla="*/ 1669571 w 2209388"/>
                <a:gd name="connsiteY17" fmla="*/ 94084 h 119136"/>
                <a:gd name="connsiteX18" fmla="*/ 1732837 w 2209388"/>
                <a:gd name="connsiteY18" fmla="*/ 94084 h 119136"/>
                <a:gd name="connsiteX19" fmla="*/ 1732837 w 2209388"/>
                <a:gd name="connsiteY19" fmla="*/ 25053 h 119136"/>
                <a:gd name="connsiteX20" fmla="*/ 1561115 w 2209388"/>
                <a:gd name="connsiteY20" fmla="*/ 25053 h 119136"/>
                <a:gd name="connsiteX21" fmla="*/ 1561115 w 2209388"/>
                <a:gd name="connsiteY21" fmla="*/ 94084 h 119136"/>
                <a:gd name="connsiteX22" fmla="*/ 1624381 w 2209388"/>
                <a:gd name="connsiteY22" fmla="*/ 94084 h 119136"/>
                <a:gd name="connsiteX23" fmla="*/ 1624381 w 2209388"/>
                <a:gd name="connsiteY23" fmla="*/ 25053 h 119136"/>
                <a:gd name="connsiteX24" fmla="*/ 1452659 w 2209388"/>
                <a:gd name="connsiteY24" fmla="*/ 25053 h 119136"/>
                <a:gd name="connsiteX25" fmla="*/ 1452659 w 2209388"/>
                <a:gd name="connsiteY25" fmla="*/ 94084 h 119136"/>
                <a:gd name="connsiteX26" fmla="*/ 1515925 w 2209388"/>
                <a:gd name="connsiteY26" fmla="*/ 94084 h 119136"/>
                <a:gd name="connsiteX27" fmla="*/ 1515925 w 2209388"/>
                <a:gd name="connsiteY27" fmla="*/ 25053 h 119136"/>
                <a:gd name="connsiteX28" fmla="*/ 1344204 w 2209388"/>
                <a:gd name="connsiteY28" fmla="*/ 25053 h 119136"/>
                <a:gd name="connsiteX29" fmla="*/ 1344204 w 2209388"/>
                <a:gd name="connsiteY29" fmla="*/ 94084 h 119136"/>
                <a:gd name="connsiteX30" fmla="*/ 1407470 w 2209388"/>
                <a:gd name="connsiteY30" fmla="*/ 94084 h 119136"/>
                <a:gd name="connsiteX31" fmla="*/ 1407470 w 2209388"/>
                <a:gd name="connsiteY31" fmla="*/ 25053 h 119136"/>
                <a:gd name="connsiteX32" fmla="*/ 1235748 w 2209388"/>
                <a:gd name="connsiteY32" fmla="*/ 25053 h 119136"/>
                <a:gd name="connsiteX33" fmla="*/ 1235748 w 2209388"/>
                <a:gd name="connsiteY33" fmla="*/ 94084 h 119136"/>
                <a:gd name="connsiteX34" fmla="*/ 1299014 w 2209388"/>
                <a:gd name="connsiteY34" fmla="*/ 94084 h 119136"/>
                <a:gd name="connsiteX35" fmla="*/ 1299014 w 2209388"/>
                <a:gd name="connsiteY35" fmla="*/ 25053 h 119136"/>
                <a:gd name="connsiteX36" fmla="*/ 1127292 w 2209388"/>
                <a:gd name="connsiteY36" fmla="*/ 25053 h 119136"/>
                <a:gd name="connsiteX37" fmla="*/ 1127292 w 2209388"/>
                <a:gd name="connsiteY37" fmla="*/ 94084 h 119136"/>
                <a:gd name="connsiteX38" fmla="*/ 1190558 w 2209388"/>
                <a:gd name="connsiteY38" fmla="*/ 94084 h 119136"/>
                <a:gd name="connsiteX39" fmla="*/ 1190558 w 2209388"/>
                <a:gd name="connsiteY39" fmla="*/ 25053 h 119136"/>
                <a:gd name="connsiteX40" fmla="*/ 1018837 w 2209388"/>
                <a:gd name="connsiteY40" fmla="*/ 25053 h 119136"/>
                <a:gd name="connsiteX41" fmla="*/ 1018837 w 2209388"/>
                <a:gd name="connsiteY41" fmla="*/ 94084 h 119136"/>
                <a:gd name="connsiteX42" fmla="*/ 1082103 w 2209388"/>
                <a:gd name="connsiteY42" fmla="*/ 94084 h 119136"/>
                <a:gd name="connsiteX43" fmla="*/ 1082103 w 2209388"/>
                <a:gd name="connsiteY43" fmla="*/ 25053 h 119136"/>
                <a:gd name="connsiteX44" fmla="*/ 910381 w 2209388"/>
                <a:gd name="connsiteY44" fmla="*/ 25053 h 119136"/>
                <a:gd name="connsiteX45" fmla="*/ 910381 w 2209388"/>
                <a:gd name="connsiteY45" fmla="*/ 94084 h 119136"/>
                <a:gd name="connsiteX46" fmla="*/ 973647 w 2209388"/>
                <a:gd name="connsiteY46" fmla="*/ 94084 h 119136"/>
                <a:gd name="connsiteX47" fmla="*/ 973647 w 2209388"/>
                <a:gd name="connsiteY47" fmla="*/ 25053 h 119136"/>
                <a:gd name="connsiteX48" fmla="*/ 801925 w 2209388"/>
                <a:gd name="connsiteY48" fmla="*/ 25053 h 119136"/>
                <a:gd name="connsiteX49" fmla="*/ 801925 w 2209388"/>
                <a:gd name="connsiteY49" fmla="*/ 94084 h 119136"/>
                <a:gd name="connsiteX50" fmla="*/ 865191 w 2209388"/>
                <a:gd name="connsiteY50" fmla="*/ 94084 h 119136"/>
                <a:gd name="connsiteX51" fmla="*/ 865191 w 2209388"/>
                <a:gd name="connsiteY51" fmla="*/ 25053 h 119136"/>
                <a:gd name="connsiteX52" fmla="*/ 693469 w 2209388"/>
                <a:gd name="connsiteY52" fmla="*/ 25053 h 119136"/>
                <a:gd name="connsiteX53" fmla="*/ 693469 w 2209388"/>
                <a:gd name="connsiteY53" fmla="*/ 94084 h 119136"/>
                <a:gd name="connsiteX54" fmla="*/ 756735 w 2209388"/>
                <a:gd name="connsiteY54" fmla="*/ 94084 h 119136"/>
                <a:gd name="connsiteX55" fmla="*/ 756735 w 2209388"/>
                <a:gd name="connsiteY55" fmla="*/ 25053 h 119136"/>
                <a:gd name="connsiteX56" fmla="*/ 585014 w 2209388"/>
                <a:gd name="connsiteY56" fmla="*/ 25053 h 119136"/>
                <a:gd name="connsiteX57" fmla="*/ 585014 w 2209388"/>
                <a:gd name="connsiteY57" fmla="*/ 94084 h 119136"/>
                <a:gd name="connsiteX58" fmla="*/ 648280 w 2209388"/>
                <a:gd name="connsiteY58" fmla="*/ 94084 h 119136"/>
                <a:gd name="connsiteX59" fmla="*/ 648280 w 2209388"/>
                <a:gd name="connsiteY59" fmla="*/ 25053 h 119136"/>
                <a:gd name="connsiteX60" fmla="*/ 476558 w 2209388"/>
                <a:gd name="connsiteY60" fmla="*/ 25053 h 119136"/>
                <a:gd name="connsiteX61" fmla="*/ 476558 w 2209388"/>
                <a:gd name="connsiteY61" fmla="*/ 94084 h 119136"/>
                <a:gd name="connsiteX62" fmla="*/ 539824 w 2209388"/>
                <a:gd name="connsiteY62" fmla="*/ 94084 h 119136"/>
                <a:gd name="connsiteX63" fmla="*/ 539824 w 2209388"/>
                <a:gd name="connsiteY63" fmla="*/ 25053 h 119136"/>
                <a:gd name="connsiteX64" fmla="*/ 368102 w 2209388"/>
                <a:gd name="connsiteY64" fmla="*/ 25053 h 119136"/>
                <a:gd name="connsiteX65" fmla="*/ 368102 w 2209388"/>
                <a:gd name="connsiteY65" fmla="*/ 94084 h 119136"/>
                <a:gd name="connsiteX66" fmla="*/ 431368 w 2209388"/>
                <a:gd name="connsiteY66" fmla="*/ 94084 h 119136"/>
                <a:gd name="connsiteX67" fmla="*/ 431368 w 2209388"/>
                <a:gd name="connsiteY67" fmla="*/ 25053 h 119136"/>
                <a:gd name="connsiteX68" fmla="*/ 259646 w 2209388"/>
                <a:gd name="connsiteY68" fmla="*/ 25053 h 119136"/>
                <a:gd name="connsiteX69" fmla="*/ 259646 w 2209388"/>
                <a:gd name="connsiteY69" fmla="*/ 94084 h 119136"/>
                <a:gd name="connsiteX70" fmla="*/ 322912 w 2209388"/>
                <a:gd name="connsiteY70" fmla="*/ 94084 h 119136"/>
                <a:gd name="connsiteX71" fmla="*/ 322912 w 2209388"/>
                <a:gd name="connsiteY71" fmla="*/ 25053 h 119136"/>
                <a:gd name="connsiteX72" fmla="*/ 151191 w 2209388"/>
                <a:gd name="connsiteY72" fmla="*/ 25053 h 119136"/>
                <a:gd name="connsiteX73" fmla="*/ 151191 w 2209388"/>
                <a:gd name="connsiteY73" fmla="*/ 94084 h 119136"/>
                <a:gd name="connsiteX74" fmla="*/ 214457 w 2209388"/>
                <a:gd name="connsiteY74" fmla="*/ 94084 h 119136"/>
                <a:gd name="connsiteX75" fmla="*/ 214457 w 2209388"/>
                <a:gd name="connsiteY75" fmla="*/ 25053 h 119136"/>
                <a:gd name="connsiteX76" fmla="*/ 42735 w 2209388"/>
                <a:gd name="connsiteY76" fmla="*/ 25053 h 119136"/>
                <a:gd name="connsiteX77" fmla="*/ 42735 w 2209388"/>
                <a:gd name="connsiteY77" fmla="*/ 94084 h 119136"/>
                <a:gd name="connsiteX78" fmla="*/ 106001 w 2209388"/>
                <a:gd name="connsiteY78" fmla="*/ 94084 h 119136"/>
                <a:gd name="connsiteX79" fmla="*/ 106001 w 2209388"/>
                <a:gd name="connsiteY79" fmla="*/ 25053 h 119136"/>
                <a:gd name="connsiteX80" fmla="*/ 0 w 2209388"/>
                <a:gd name="connsiteY80" fmla="*/ 0 h 119136"/>
                <a:gd name="connsiteX81" fmla="*/ 2209388 w 2209388"/>
                <a:gd name="connsiteY81" fmla="*/ 0 h 119136"/>
                <a:gd name="connsiteX82" fmla="*/ 2209388 w 2209388"/>
                <a:gd name="connsiteY82" fmla="*/ 119136 h 119136"/>
                <a:gd name="connsiteX83" fmla="*/ 0 w 2209388"/>
                <a:gd name="connsiteY83" fmla="*/ 119136 h 11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9388" h="119136">
                  <a:moveTo>
                    <a:pt x="2103388" y="25053"/>
                  </a:moveTo>
                  <a:lnTo>
                    <a:pt x="2103388" y="94084"/>
                  </a:lnTo>
                  <a:lnTo>
                    <a:pt x="2166654" y="94084"/>
                  </a:lnTo>
                  <a:lnTo>
                    <a:pt x="2166654" y="25053"/>
                  </a:lnTo>
                  <a:close/>
                  <a:moveTo>
                    <a:pt x="1994938" y="25053"/>
                  </a:moveTo>
                  <a:lnTo>
                    <a:pt x="1994938" y="94084"/>
                  </a:lnTo>
                  <a:lnTo>
                    <a:pt x="2058204" y="94084"/>
                  </a:lnTo>
                  <a:lnTo>
                    <a:pt x="2058204" y="25053"/>
                  </a:lnTo>
                  <a:close/>
                  <a:moveTo>
                    <a:pt x="1886482" y="25053"/>
                  </a:moveTo>
                  <a:lnTo>
                    <a:pt x="1886482" y="94084"/>
                  </a:lnTo>
                  <a:lnTo>
                    <a:pt x="1949748" y="94084"/>
                  </a:lnTo>
                  <a:lnTo>
                    <a:pt x="1949748" y="25053"/>
                  </a:lnTo>
                  <a:close/>
                  <a:moveTo>
                    <a:pt x="1778027" y="25053"/>
                  </a:moveTo>
                  <a:lnTo>
                    <a:pt x="1778027" y="94084"/>
                  </a:lnTo>
                  <a:lnTo>
                    <a:pt x="1841293" y="94084"/>
                  </a:lnTo>
                  <a:lnTo>
                    <a:pt x="1841293" y="25053"/>
                  </a:lnTo>
                  <a:close/>
                  <a:moveTo>
                    <a:pt x="1669571" y="25053"/>
                  </a:moveTo>
                  <a:lnTo>
                    <a:pt x="1669571" y="94084"/>
                  </a:lnTo>
                  <a:lnTo>
                    <a:pt x="1732837" y="94084"/>
                  </a:lnTo>
                  <a:lnTo>
                    <a:pt x="1732837" y="25053"/>
                  </a:lnTo>
                  <a:close/>
                  <a:moveTo>
                    <a:pt x="1561115" y="25053"/>
                  </a:moveTo>
                  <a:lnTo>
                    <a:pt x="1561115" y="94084"/>
                  </a:lnTo>
                  <a:lnTo>
                    <a:pt x="1624381" y="94084"/>
                  </a:lnTo>
                  <a:lnTo>
                    <a:pt x="1624381" y="25053"/>
                  </a:lnTo>
                  <a:close/>
                  <a:moveTo>
                    <a:pt x="1452659" y="25053"/>
                  </a:moveTo>
                  <a:lnTo>
                    <a:pt x="1452659" y="94084"/>
                  </a:lnTo>
                  <a:lnTo>
                    <a:pt x="1515925" y="94084"/>
                  </a:lnTo>
                  <a:lnTo>
                    <a:pt x="1515925" y="25053"/>
                  </a:lnTo>
                  <a:close/>
                  <a:moveTo>
                    <a:pt x="1344204" y="25053"/>
                  </a:moveTo>
                  <a:lnTo>
                    <a:pt x="1344204" y="94084"/>
                  </a:lnTo>
                  <a:lnTo>
                    <a:pt x="1407470" y="94084"/>
                  </a:lnTo>
                  <a:lnTo>
                    <a:pt x="1407470" y="25053"/>
                  </a:lnTo>
                  <a:close/>
                  <a:moveTo>
                    <a:pt x="1235748" y="25053"/>
                  </a:moveTo>
                  <a:lnTo>
                    <a:pt x="1235748" y="94084"/>
                  </a:lnTo>
                  <a:lnTo>
                    <a:pt x="1299014" y="94084"/>
                  </a:lnTo>
                  <a:lnTo>
                    <a:pt x="1299014" y="25053"/>
                  </a:lnTo>
                  <a:close/>
                  <a:moveTo>
                    <a:pt x="1127292" y="25053"/>
                  </a:moveTo>
                  <a:lnTo>
                    <a:pt x="1127292" y="94084"/>
                  </a:lnTo>
                  <a:lnTo>
                    <a:pt x="1190558" y="94084"/>
                  </a:lnTo>
                  <a:lnTo>
                    <a:pt x="1190558" y="25053"/>
                  </a:lnTo>
                  <a:close/>
                  <a:moveTo>
                    <a:pt x="1018837" y="25053"/>
                  </a:moveTo>
                  <a:lnTo>
                    <a:pt x="1018837" y="94084"/>
                  </a:lnTo>
                  <a:lnTo>
                    <a:pt x="1082103" y="94084"/>
                  </a:lnTo>
                  <a:lnTo>
                    <a:pt x="1082103" y="25053"/>
                  </a:lnTo>
                  <a:close/>
                  <a:moveTo>
                    <a:pt x="910381" y="25053"/>
                  </a:moveTo>
                  <a:lnTo>
                    <a:pt x="910381" y="94084"/>
                  </a:lnTo>
                  <a:lnTo>
                    <a:pt x="973647" y="94084"/>
                  </a:lnTo>
                  <a:lnTo>
                    <a:pt x="973647" y="25053"/>
                  </a:lnTo>
                  <a:close/>
                  <a:moveTo>
                    <a:pt x="801925" y="25053"/>
                  </a:moveTo>
                  <a:lnTo>
                    <a:pt x="801925" y="94084"/>
                  </a:lnTo>
                  <a:lnTo>
                    <a:pt x="865191" y="94084"/>
                  </a:lnTo>
                  <a:lnTo>
                    <a:pt x="865191" y="25053"/>
                  </a:lnTo>
                  <a:close/>
                  <a:moveTo>
                    <a:pt x="693469" y="25053"/>
                  </a:moveTo>
                  <a:lnTo>
                    <a:pt x="693469" y="94084"/>
                  </a:lnTo>
                  <a:lnTo>
                    <a:pt x="756735" y="94084"/>
                  </a:lnTo>
                  <a:lnTo>
                    <a:pt x="756735" y="25053"/>
                  </a:lnTo>
                  <a:close/>
                  <a:moveTo>
                    <a:pt x="585014" y="25053"/>
                  </a:moveTo>
                  <a:lnTo>
                    <a:pt x="585014" y="94084"/>
                  </a:lnTo>
                  <a:lnTo>
                    <a:pt x="648280" y="94084"/>
                  </a:lnTo>
                  <a:lnTo>
                    <a:pt x="648280" y="25053"/>
                  </a:lnTo>
                  <a:close/>
                  <a:moveTo>
                    <a:pt x="476558" y="25053"/>
                  </a:moveTo>
                  <a:lnTo>
                    <a:pt x="476558" y="94084"/>
                  </a:lnTo>
                  <a:lnTo>
                    <a:pt x="539824" y="94084"/>
                  </a:lnTo>
                  <a:lnTo>
                    <a:pt x="539824" y="25053"/>
                  </a:lnTo>
                  <a:close/>
                  <a:moveTo>
                    <a:pt x="368102" y="25053"/>
                  </a:moveTo>
                  <a:lnTo>
                    <a:pt x="368102" y="94084"/>
                  </a:lnTo>
                  <a:lnTo>
                    <a:pt x="431368" y="94084"/>
                  </a:lnTo>
                  <a:lnTo>
                    <a:pt x="431368" y="25053"/>
                  </a:lnTo>
                  <a:close/>
                  <a:moveTo>
                    <a:pt x="259646" y="25053"/>
                  </a:moveTo>
                  <a:lnTo>
                    <a:pt x="259646" y="94084"/>
                  </a:lnTo>
                  <a:lnTo>
                    <a:pt x="322912" y="94084"/>
                  </a:lnTo>
                  <a:lnTo>
                    <a:pt x="322912" y="25053"/>
                  </a:lnTo>
                  <a:close/>
                  <a:moveTo>
                    <a:pt x="151191" y="25053"/>
                  </a:moveTo>
                  <a:lnTo>
                    <a:pt x="151191" y="94084"/>
                  </a:lnTo>
                  <a:lnTo>
                    <a:pt x="214457" y="94084"/>
                  </a:lnTo>
                  <a:lnTo>
                    <a:pt x="214457" y="25053"/>
                  </a:lnTo>
                  <a:close/>
                  <a:moveTo>
                    <a:pt x="42735" y="25053"/>
                  </a:moveTo>
                  <a:lnTo>
                    <a:pt x="42735" y="94084"/>
                  </a:lnTo>
                  <a:lnTo>
                    <a:pt x="106001" y="94084"/>
                  </a:lnTo>
                  <a:lnTo>
                    <a:pt x="106001" y="25053"/>
                  </a:lnTo>
                  <a:close/>
                  <a:moveTo>
                    <a:pt x="0" y="0"/>
                  </a:moveTo>
                  <a:lnTo>
                    <a:pt x="2209388" y="0"/>
                  </a:lnTo>
                  <a:lnTo>
                    <a:pt x="2209388" y="119136"/>
                  </a:lnTo>
                  <a:lnTo>
                    <a:pt x="0" y="119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DED8846-BBB8-4248-A4F2-BA99F857D57B}"/>
                </a:ext>
              </a:extLst>
            </p:cNvPr>
            <p:cNvSpPr/>
            <p:nvPr/>
          </p:nvSpPr>
          <p:spPr>
            <a:xfrm>
              <a:off x="337347" y="2634976"/>
              <a:ext cx="2165114" cy="112960"/>
            </a:xfrm>
            <a:custGeom>
              <a:avLst/>
              <a:gdLst>
                <a:gd name="connsiteX0" fmla="*/ 2103388 w 2209388"/>
                <a:gd name="connsiteY0" fmla="*/ 25053 h 119136"/>
                <a:gd name="connsiteX1" fmla="*/ 2103388 w 2209388"/>
                <a:gd name="connsiteY1" fmla="*/ 94084 h 119136"/>
                <a:gd name="connsiteX2" fmla="*/ 2166654 w 2209388"/>
                <a:gd name="connsiteY2" fmla="*/ 94084 h 119136"/>
                <a:gd name="connsiteX3" fmla="*/ 2166654 w 2209388"/>
                <a:gd name="connsiteY3" fmla="*/ 25053 h 119136"/>
                <a:gd name="connsiteX4" fmla="*/ 1994938 w 2209388"/>
                <a:gd name="connsiteY4" fmla="*/ 25053 h 119136"/>
                <a:gd name="connsiteX5" fmla="*/ 1994938 w 2209388"/>
                <a:gd name="connsiteY5" fmla="*/ 94084 h 119136"/>
                <a:gd name="connsiteX6" fmla="*/ 2058204 w 2209388"/>
                <a:gd name="connsiteY6" fmla="*/ 94084 h 119136"/>
                <a:gd name="connsiteX7" fmla="*/ 2058204 w 2209388"/>
                <a:gd name="connsiteY7" fmla="*/ 25053 h 119136"/>
                <a:gd name="connsiteX8" fmla="*/ 1886482 w 2209388"/>
                <a:gd name="connsiteY8" fmla="*/ 25053 h 119136"/>
                <a:gd name="connsiteX9" fmla="*/ 1886482 w 2209388"/>
                <a:gd name="connsiteY9" fmla="*/ 94084 h 119136"/>
                <a:gd name="connsiteX10" fmla="*/ 1949748 w 2209388"/>
                <a:gd name="connsiteY10" fmla="*/ 94084 h 119136"/>
                <a:gd name="connsiteX11" fmla="*/ 1949748 w 2209388"/>
                <a:gd name="connsiteY11" fmla="*/ 25053 h 119136"/>
                <a:gd name="connsiteX12" fmla="*/ 1778027 w 2209388"/>
                <a:gd name="connsiteY12" fmla="*/ 25053 h 119136"/>
                <a:gd name="connsiteX13" fmla="*/ 1778027 w 2209388"/>
                <a:gd name="connsiteY13" fmla="*/ 94084 h 119136"/>
                <a:gd name="connsiteX14" fmla="*/ 1841293 w 2209388"/>
                <a:gd name="connsiteY14" fmla="*/ 94084 h 119136"/>
                <a:gd name="connsiteX15" fmla="*/ 1841293 w 2209388"/>
                <a:gd name="connsiteY15" fmla="*/ 25053 h 119136"/>
                <a:gd name="connsiteX16" fmla="*/ 1669571 w 2209388"/>
                <a:gd name="connsiteY16" fmla="*/ 25053 h 119136"/>
                <a:gd name="connsiteX17" fmla="*/ 1669571 w 2209388"/>
                <a:gd name="connsiteY17" fmla="*/ 94084 h 119136"/>
                <a:gd name="connsiteX18" fmla="*/ 1732837 w 2209388"/>
                <a:gd name="connsiteY18" fmla="*/ 94084 h 119136"/>
                <a:gd name="connsiteX19" fmla="*/ 1732837 w 2209388"/>
                <a:gd name="connsiteY19" fmla="*/ 25053 h 119136"/>
                <a:gd name="connsiteX20" fmla="*/ 1561115 w 2209388"/>
                <a:gd name="connsiteY20" fmla="*/ 25053 h 119136"/>
                <a:gd name="connsiteX21" fmla="*/ 1561115 w 2209388"/>
                <a:gd name="connsiteY21" fmla="*/ 94084 h 119136"/>
                <a:gd name="connsiteX22" fmla="*/ 1624381 w 2209388"/>
                <a:gd name="connsiteY22" fmla="*/ 94084 h 119136"/>
                <a:gd name="connsiteX23" fmla="*/ 1624381 w 2209388"/>
                <a:gd name="connsiteY23" fmla="*/ 25053 h 119136"/>
                <a:gd name="connsiteX24" fmla="*/ 1452659 w 2209388"/>
                <a:gd name="connsiteY24" fmla="*/ 25053 h 119136"/>
                <a:gd name="connsiteX25" fmla="*/ 1452659 w 2209388"/>
                <a:gd name="connsiteY25" fmla="*/ 94084 h 119136"/>
                <a:gd name="connsiteX26" fmla="*/ 1515925 w 2209388"/>
                <a:gd name="connsiteY26" fmla="*/ 94084 h 119136"/>
                <a:gd name="connsiteX27" fmla="*/ 1515925 w 2209388"/>
                <a:gd name="connsiteY27" fmla="*/ 25053 h 119136"/>
                <a:gd name="connsiteX28" fmla="*/ 1344204 w 2209388"/>
                <a:gd name="connsiteY28" fmla="*/ 25053 h 119136"/>
                <a:gd name="connsiteX29" fmla="*/ 1344204 w 2209388"/>
                <a:gd name="connsiteY29" fmla="*/ 94084 h 119136"/>
                <a:gd name="connsiteX30" fmla="*/ 1407470 w 2209388"/>
                <a:gd name="connsiteY30" fmla="*/ 94084 h 119136"/>
                <a:gd name="connsiteX31" fmla="*/ 1407470 w 2209388"/>
                <a:gd name="connsiteY31" fmla="*/ 25053 h 119136"/>
                <a:gd name="connsiteX32" fmla="*/ 1235748 w 2209388"/>
                <a:gd name="connsiteY32" fmla="*/ 25053 h 119136"/>
                <a:gd name="connsiteX33" fmla="*/ 1235748 w 2209388"/>
                <a:gd name="connsiteY33" fmla="*/ 94084 h 119136"/>
                <a:gd name="connsiteX34" fmla="*/ 1299014 w 2209388"/>
                <a:gd name="connsiteY34" fmla="*/ 94084 h 119136"/>
                <a:gd name="connsiteX35" fmla="*/ 1299014 w 2209388"/>
                <a:gd name="connsiteY35" fmla="*/ 25053 h 119136"/>
                <a:gd name="connsiteX36" fmla="*/ 1127292 w 2209388"/>
                <a:gd name="connsiteY36" fmla="*/ 25053 h 119136"/>
                <a:gd name="connsiteX37" fmla="*/ 1127292 w 2209388"/>
                <a:gd name="connsiteY37" fmla="*/ 94084 h 119136"/>
                <a:gd name="connsiteX38" fmla="*/ 1190558 w 2209388"/>
                <a:gd name="connsiteY38" fmla="*/ 94084 h 119136"/>
                <a:gd name="connsiteX39" fmla="*/ 1190558 w 2209388"/>
                <a:gd name="connsiteY39" fmla="*/ 25053 h 119136"/>
                <a:gd name="connsiteX40" fmla="*/ 1018837 w 2209388"/>
                <a:gd name="connsiteY40" fmla="*/ 25053 h 119136"/>
                <a:gd name="connsiteX41" fmla="*/ 1018837 w 2209388"/>
                <a:gd name="connsiteY41" fmla="*/ 94084 h 119136"/>
                <a:gd name="connsiteX42" fmla="*/ 1082103 w 2209388"/>
                <a:gd name="connsiteY42" fmla="*/ 94084 h 119136"/>
                <a:gd name="connsiteX43" fmla="*/ 1082103 w 2209388"/>
                <a:gd name="connsiteY43" fmla="*/ 25053 h 119136"/>
                <a:gd name="connsiteX44" fmla="*/ 910381 w 2209388"/>
                <a:gd name="connsiteY44" fmla="*/ 25053 h 119136"/>
                <a:gd name="connsiteX45" fmla="*/ 910381 w 2209388"/>
                <a:gd name="connsiteY45" fmla="*/ 94084 h 119136"/>
                <a:gd name="connsiteX46" fmla="*/ 973647 w 2209388"/>
                <a:gd name="connsiteY46" fmla="*/ 94084 h 119136"/>
                <a:gd name="connsiteX47" fmla="*/ 973647 w 2209388"/>
                <a:gd name="connsiteY47" fmla="*/ 25053 h 119136"/>
                <a:gd name="connsiteX48" fmla="*/ 801925 w 2209388"/>
                <a:gd name="connsiteY48" fmla="*/ 25053 h 119136"/>
                <a:gd name="connsiteX49" fmla="*/ 801925 w 2209388"/>
                <a:gd name="connsiteY49" fmla="*/ 94084 h 119136"/>
                <a:gd name="connsiteX50" fmla="*/ 865191 w 2209388"/>
                <a:gd name="connsiteY50" fmla="*/ 94084 h 119136"/>
                <a:gd name="connsiteX51" fmla="*/ 865191 w 2209388"/>
                <a:gd name="connsiteY51" fmla="*/ 25053 h 119136"/>
                <a:gd name="connsiteX52" fmla="*/ 693469 w 2209388"/>
                <a:gd name="connsiteY52" fmla="*/ 25053 h 119136"/>
                <a:gd name="connsiteX53" fmla="*/ 693469 w 2209388"/>
                <a:gd name="connsiteY53" fmla="*/ 94084 h 119136"/>
                <a:gd name="connsiteX54" fmla="*/ 756735 w 2209388"/>
                <a:gd name="connsiteY54" fmla="*/ 94084 h 119136"/>
                <a:gd name="connsiteX55" fmla="*/ 756735 w 2209388"/>
                <a:gd name="connsiteY55" fmla="*/ 25053 h 119136"/>
                <a:gd name="connsiteX56" fmla="*/ 585014 w 2209388"/>
                <a:gd name="connsiteY56" fmla="*/ 25053 h 119136"/>
                <a:gd name="connsiteX57" fmla="*/ 585014 w 2209388"/>
                <a:gd name="connsiteY57" fmla="*/ 94084 h 119136"/>
                <a:gd name="connsiteX58" fmla="*/ 648280 w 2209388"/>
                <a:gd name="connsiteY58" fmla="*/ 94084 h 119136"/>
                <a:gd name="connsiteX59" fmla="*/ 648280 w 2209388"/>
                <a:gd name="connsiteY59" fmla="*/ 25053 h 119136"/>
                <a:gd name="connsiteX60" fmla="*/ 476558 w 2209388"/>
                <a:gd name="connsiteY60" fmla="*/ 25053 h 119136"/>
                <a:gd name="connsiteX61" fmla="*/ 476558 w 2209388"/>
                <a:gd name="connsiteY61" fmla="*/ 94084 h 119136"/>
                <a:gd name="connsiteX62" fmla="*/ 539824 w 2209388"/>
                <a:gd name="connsiteY62" fmla="*/ 94084 h 119136"/>
                <a:gd name="connsiteX63" fmla="*/ 539824 w 2209388"/>
                <a:gd name="connsiteY63" fmla="*/ 25053 h 119136"/>
                <a:gd name="connsiteX64" fmla="*/ 368102 w 2209388"/>
                <a:gd name="connsiteY64" fmla="*/ 25053 h 119136"/>
                <a:gd name="connsiteX65" fmla="*/ 368102 w 2209388"/>
                <a:gd name="connsiteY65" fmla="*/ 94084 h 119136"/>
                <a:gd name="connsiteX66" fmla="*/ 431368 w 2209388"/>
                <a:gd name="connsiteY66" fmla="*/ 94084 h 119136"/>
                <a:gd name="connsiteX67" fmla="*/ 431368 w 2209388"/>
                <a:gd name="connsiteY67" fmla="*/ 25053 h 119136"/>
                <a:gd name="connsiteX68" fmla="*/ 259646 w 2209388"/>
                <a:gd name="connsiteY68" fmla="*/ 25053 h 119136"/>
                <a:gd name="connsiteX69" fmla="*/ 259646 w 2209388"/>
                <a:gd name="connsiteY69" fmla="*/ 94084 h 119136"/>
                <a:gd name="connsiteX70" fmla="*/ 322912 w 2209388"/>
                <a:gd name="connsiteY70" fmla="*/ 94084 h 119136"/>
                <a:gd name="connsiteX71" fmla="*/ 322912 w 2209388"/>
                <a:gd name="connsiteY71" fmla="*/ 25053 h 119136"/>
                <a:gd name="connsiteX72" fmla="*/ 151191 w 2209388"/>
                <a:gd name="connsiteY72" fmla="*/ 25053 h 119136"/>
                <a:gd name="connsiteX73" fmla="*/ 151191 w 2209388"/>
                <a:gd name="connsiteY73" fmla="*/ 94084 h 119136"/>
                <a:gd name="connsiteX74" fmla="*/ 214457 w 2209388"/>
                <a:gd name="connsiteY74" fmla="*/ 94084 h 119136"/>
                <a:gd name="connsiteX75" fmla="*/ 214457 w 2209388"/>
                <a:gd name="connsiteY75" fmla="*/ 25053 h 119136"/>
                <a:gd name="connsiteX76" fmla="*/ 42735 w 2209388"/>
                <a:gd name="connsiteY76" fmla="*/ 25053 h 119136"/>
                <a:gd name="connsiteX77" fmla="*/ 42735 w 2209388"/>
                <a:gd name="connsiteY77" fmla="*/ 94084 h 119136"/>
                <a:gd name="connsiteX78" fmla="*/ 106001 w 2209388"/>
                <a:gd name="connsiteY78" fmla="*/ 94084 h 119136"/>
                <a:gd name="connsiteX79" fmla="*/ 106001 w 2209388"/>
                <a:gd name="connsiteY79" fmla="*/ 25053 h 119136"/>
                <a:gd name="connsiteX80" fmla="*/ 0 w 2209388"/>
                <a:gd name="connsiteY80" fmla="*/ 0 h 119136"/>
                <a:gd name="connsiteX81" fmla="*/ 2209388 w 2209388"/>
                <a:gd name="connsiteY81" fmla="*/ 0 h 119136"/>
                <a:gd name="connsiteX82" fmla="*/ 2209388 w 2209388"/>
                <a:gd name="connsiteY82" fmla="*/ 119136 h 119136"/>
                <a:gd name="connsiteX83" fmla="*/ 0 w 2209388"/>
                <a:gd name="connsiteY83" fmla="*/ 119136 h 11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9388" h="119136">
                  <a:moveTo>
                    <a:pt x="2103388" y="25053"/>
                  </a:moveTo>
                  <a:lnTo>
                    <a:pt x="2103388" y="94084"/>
                  </a:lnTo>
                  <a:lnTo>
                    <a:pt x="2166654" y="94084"/>
                  </a:lnTo>
                  <a:lnTo>
                    <a:pt x="2166654" y="25053"/>
                  </a:lnTo>
                  <a:close/>
                  <a:moveTo>
                    <a:pt x="1994938" y="25053"/>
                  </a:moveTo>
                  <a:lnTo>
                    <a:pt x="1994938" y="94084"/>
                  </a:lnTo>
                  <a:lnTo>
                    <a:pt x="2058204" y="94084"/>
                  </a:lnTo>
                  <a:lnTo>
                    <a:pt x="2058204" y="25053"/>
                  </a:lnTo>
                  <a:close/>
                  <a:moveTo>
                    <a:pt x="1886482" y="25053"/>
                  </a:moveTo>
                  <a:lnTo>
                    <a:pt x="1886482" y="94084"/>
                  </a:lnTo>
                  <a:lnTo>
                    <a:pt x="1949748" y="94084"/>
                  </a:lnTo>
                  <a:lnTo>
                    <a:pt x="1949748" y="25053"/>
                  </a:lnTo>
                  <a:close/>
                  <a:moveTo>
                    <a:pt x="1778027" y="25053"/>
                  </a:moveTo>
                  <a:lnTo>
                    <a:pt x="1778027" y="94084"/>
                  </a:lnTo>
                  <a:lnTo>
                    <a:pt x="1841293" y="94084"/>
                  </a:lnTo>
                  <a:lnTo>
                    <a:pt x="1841293" y="25053"/>
                  </a:lnTo>
                  <a:close/>
                  <a:moveTo>
                    <a:pt x="1669571" y="25053"/>
                  </a:moveTo>
                  <a:lnTo>
                    <a:pt x="1669571" y="94084"/>
                  </a:lnTo>
                  <a:lnTo>
                    <a:pt x="1732837" y="94084"/>
                  </a:lnTo>
                  <a:lnTo>
                    <a:pt x="1732837" y="25053"/>
                  </a:lnTo>
                  <a:close/>
                  <a:moveTo>
                    <a:pt x="1561115" y="25053"/>
                  </a:moveTo>
                  <a:lnTo>
                    <a:pt x="1561115" y="94084"/>
                  </a:lnTo>
                  <a:lnTo>
                    <a:pt x="1624381" y="94084"/>
                  </a:lnTo>
                  <a:lnTo>
                    <a:pt x="1624381" y="25053"/>
                  </a:lnTo>
                  <a:close/>
                  <a:moveTo>
                    <a:pt x="1452659" y="25053"/>
                  </a:moveTo>
                  <a:lnTo>
                    <a:pt x="1452659" y="94084"/>
                  </a:lnTo>
                  <a:lnTo>
                    <a:pt x="1515925" y="94084"/>
                  </a:lnTo>
                  <a:lnTo>
                    <a:pt x="1515925" y="25053"/>
                  </a:lnTo>
                  <a:close/>
                  <a:moveTo>
                    <a:pt x="1344204" y="25053"/>
                  </a:moveTo>
                  <a:lnTo>
                    <a:pt x="1344204" y="94084"/>
                  </a:lnTo>
                  <a:lnTo>
                    <a:pt x="1407470" y="94084"/>
                  </a:lnTo>
                  <a:lnTo>
                    <a:pt x="1407470" y="25053"/>
                  </a:lnTo>
                  <a:close/>
                  <a:moveTo>
                    <a:pt x="1235748" y="25053"/>
                  </a:moveTo>
                  <a:lnTo>
                    <a:pt x="1235748" y="94084"/>
                  </a:lnTo>
                  <a:lnTo>
                    <a:pt x="1299014" y="94084"/>
                  </a:lnTo>
                  <a:lnTo>
                    <a:pt x="1299014" y="25053"/>
                  </a:lnTo>
                  <a:close/>
                  <a:moveTo>
                    <a:pt x="1127292" y="25053"/>
                  </a:moveTo>
                  <a:lnTo>
                    <a:pt x="1127292" y="94084"/>
                  </a:lnTo>
                  <a:lnTo>
                    <a:pt x="1190558" y="94084"/>
                  </a:lnTo>
                  <a:lnTo>
                    <a:pt x="1190558" y="25053"/>
                  </a:lnTo>
                  <a:close/>
                  <a:moveTo>
                    <a:pt x="1018837" y="25053"/>
                  </a:moveTo>
                  <a:lnTo>
                    <a:pt x="1018837" y="94084"/>
                  </a:lnTo>
                  <a:lnTo>
                    <a:pt x="1082103" y="94084"/>
                  </a:lnTo>
                  <a:lnTo>
                    <a:pt x="1082103" y="25053"/>
                  </a:lnTo>
                  <a:close/>
                  <a:moveTo>
                    <a:pt x="910381" y="25053"/>
                  </a:moveTo>
                  <a:lnTo>
                    <a:pt x="910381" y="94084"/>
                  </a:lnTo>
                  <a:lnTo>
                    <a:pt x="973647" y="94084"/>
                  </a:lnTo>
                  <a:lnTo>
                    <a:pt x="973647" y="25053"/>
                  </a:lnTo>
                  <a:close/>
                  <a:moveTo>
                    <a:pt x="801925" y="25053"/>
                  </a:moveTo>
                  <a:lnTo>
                    <a:pt x="801925" y="94084"/>
                  </a:lnTo>
                  <a:lnTo>
                    <a:pt x="865191" y="94084"/>
                  </a:lnTo>
                  <a:lnTo>
                    <a:pt x="865191" y="25053"/>
                  </a:lnTo>
                  <a:close/>
                  <a:moveTo>
                    <a:pt x="693469" y="25053"/>
                  </a:moveTo>
                  <a:lnTo>
                    <a:pt x="693469" y="94084"/>
                  </a:lnTo>
                  <a:lnTo>
                    <a:pt x="756735" y="94084"/>
                  </a:lnTo>
                  <a:lnTo>
                    <a:pt x="756735" y="25053"/>
                  </a:lnTo>
                  <a:close/>
                  <a:moveTo>
                    <a:pt x="585014" y="25053"/>
                  </a:moveTo>
                  <a:lnTo>
                    <a:pt x="585014" y="94084"/>
                  </a:lnTo>
                  <a:lnTo>
                    <a:pt x="648280" y="94084"/>
                  </a:lnTo>
                  <a:lnTo>
                    <a:pt x="648280" y="25053"/>
                  </a:lnTo>
                  <a:close/>
                  <a:moveTo>
                    <a:pt x="476558" y="25053"/>
                  </a:moveTo>
                  <a:lnTo>
                    <a:pt x="476558" y="94084"/>
                  </a:lnTo>
                  <a:lnTo>
                    <a:pt x="539824" y="94084"/>
                  </a:lnTo>
                  <a:lnTo>
                    <a:pt x="539824" y="25053"/>
                  </a:lnTo>
                  <a:close/>
                  <a:moveTo>
                    <a:pt x="368102" y="25053"/>
                  </a:moveTo>
                  <a:lnTo>
                    <a:pt x="368102" y="94084"/>
                  </a:lnTo>
                  <a:lnTo>
                    <a:pt x="431368" y="94084"/>
                  </a:lnTo>
                  <a:lnTo>
                    <a:pt x="431368" y="25053"/>
                  </a:lnTo>
                  <a:close/>
                  <a:moveTo>
                    <a:pt x="259646" y="25053"/>
                  </a:moveTo>
                  <a:lnTo>
                    <a:pt x="259646" y="94084"/>
                  </a:lnTo>
                  <a:lnTo>
                    <a:pt x="322912" y="94084"/>
                  </a:lnTo>
                  <a:lnTo>
                    <a:pt x="322912" y="25053"/>
                  </a:lnTo>
                  <a:close/>
                  <a:moveTo>
                    <a:pt x="151191" y="25053"/>
                  </a:moveTo>
                  <a:lnTo>
                    <a:pt x="151191" y="94084"/>
                  </a:lnTo>
                  <a:lnTo>
                    <a:pt x="214457" y="94084"/>
                  </a:lnTo>
                  <a:lnTo>
                    <a:pt x="214457" y="25053"/>
                  </a:lnTo>
                  <a:close/>
                  <a:moveTo>
                    <a:pt x="42735" y="25053"/>
                  </a:moveTo>
                  <a:lnTo>
                    <a:pt x="42735" y="94084"/>
                  </a:lnTo>
                  <a:lnTo>
                    <a:pt x="106001" y="94084"/>
                  </a:lnTo>
                  <a:lnTo>
                    <a:pt x="106001" y="25053"/>
                  </a:lnTo>
                  <a:close/>
                  <a:moveTo>
                    <a:pt x="0" y="0"/>
                  </a:moveTo>
                  <a:lnTo>
                    <a:pt x="2209388" y="0"/>
                  </a:lnTo>
                  <a:lnTo>
                    <a:pt x="2209388" y="119136"/>
                  </a:lnTo>
                  <a:lnTo>
                    <a:pt x="0" y="119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C4AC566-8091-C949-985D-C05592769875}"/>
                </a:ext>
              </a:extLst>
            </p:cNvPr>
            <p:cNvSpPr/>
            <p:nvPr/>
          </p:nvSpPr>
          <p:spPr>
            <a:xfrm>
              <a:off x="337347" y="2986462"/>
              <a:ext cx="2165114" cy="112960"/>
            </a:xfrm>
            <a:custGeom>
              <a:avLst/>
              <a:gdLst>
                <a:gd name="connsiteX0" fmla="*/ 2103388 w 2209388"/>
                <a:gd name="connsiteY0" fmla="*/ 25053 h 119136"/>
                <a:gd name="connsiteX1" fmla="*/ 2103388 w 2209388"/>
                <a:gd name="connsiteY1" fmla="*/ 94084 h 119136"/>
                <a:gd name="connsiteX2" fmla="*/ 2166654 w 2209388"/>
                <a:gd name="connsiteY2" fmla="*/ 94084 h 119136"/>
                <a:gd name="connsiteX3" fmla="*/ 2166654 w 2209388"/>
                <a:gd name="connsiteY3" fmla="*/ 25053 h 119136"/>
                <a:gd name="connsiteX4" fmla="*/ 1994938 w 2209388"/>
                <a:gd name="connsiteY4" fmla="*/ 25053 h 119136"/>
                <a:gd name="connsiteX5" fmla="*/ 1994938 w 2209388"/>
                <a:gd name="connsiteY5" fmla="*/ 94084 h 119136"/>
                <a:gd name="connsiteX6" fmla="*/ 2058204 w 2209388"/>
                <a:gd name="connsiteY6" fmla="*/ 94084 h 119136"/>
                <a:gd name="connsiteX7" fmla="*/ 2058204 w 2209388"/>
                <a:gd name="connsiteY7" fmla="*/ 25053 h 119136"/>
                <a:gd name="connsiteX8" fmla="*/ 1886482 w 2209388"/>
                <a:gd name="connsiteY8" fmla="*/ 25053 h 119136"/>
                <a:gd name="connsiteX9" fmla="*/ 1886482 w 2209388"/>
                <a:gd name="connsiteY9" fmla="*/ 94084 h 119136"/>
                <a:gd name="connsiteX10" fmla="*/ 1949748 w 2209388"/>
                <a:gd name="connsiteY10" fmla="*/ 94084 h 119136"/>
                <a:gd name="connsiteX11" fmla="*/ 1949748 w 2209388"/>
                <a:gd name="connsiteY11" fmla="*/ 25053 h 119136"/>
                <a:gd name="connsiteX12" fmla="*/ 1778027 w 2209388"/>
                <a:gd name="connsiteY12" fmla="*/ 25053 h 119136"/>
                <a:gd name="connsiteX13" fmla="*/ 1778027 w 2209388"/>
                <a:gd name="connsiteY13" fmla="*/ 94084 h 119136"/>
                <a:gd name="connsiteX14" fmla="*/ 1841293 w 2209388"/>
                <a:gd name="connsiteY14" fmla="*/ 94084 h 119136"/>
                <a:gd name="connsiteX15" fmla="*/ 1841293 w 2209388"/>
                <a:gd name="connsiteY15" fmla="*/ 25053 h 119136"/>
                <a:gd name="connsiteX16" fmla="*/ 1669571 w 2209388"/>
                <a:gd name="connsiteY16" fmla="*/ 25053 h 119136"/>
                <a:gd name="connsiteX17" fmla="*/ 1669571 w 2209388"/>
                <a:gd name="connsiteY17" fmla="*/ 94084 h 119136"/>
                <a:gd name="connsiteX18" fmla="*/ 1732837 w 2209388"/>
                <a:gd name="connsiteY18" fmla="*/ 94084 h 119136"/>
                <a:gd name="connsiteX19" fmla="*/ 1732837 w 2209388"/>
                <a:gd name="connsiteY19" fmla="*/ 25053 h 119136"/>
                <a:gd name="connsiteX20" fmla="*/ 1561115 w 2209388"/>
                <a:gd name="connsiteY20" fmla="*/ 25053 h 119136"/>
                <a:gd name="connsiteX21" fmla="*/ 1561115 w 2209388"/>
                <a:gd name="connsiteY21" fmla="*/ 94084 h 119136"/>
                <a:gd name="connsiteX22" fmla="*/ 1624381 w 2209388"/>
                <a:gd name="connsiteY22" fmla="*/ 94084 h 119136"/>
                <a:gd name="connsiteX23" fmla="*/ 1624381 w 2209388"/>
                <a:gd name="connsiteY23" fmla="*/ 25053 h 119136"/>
                <a:gd name="connsiteX24" fmla="*/ 1452659 w 2209388"/>
                <a:gd name="connsiteY24" fmla="*/ 25053 h 119136"/>
                <a:gd name="connsiteX25" fmla="*/ 1452659 w 2209388"/>
                <a:gd name="connsiteY25" fmla="*/ 94084 h 119136"/>
                <a:gd name="connsiteX26" fmla="*/ 1515925 w 2209388"/>
                <a:gd name="connsiteY26" fmla="*/ 94084 h 119136"/>
                <a:gd name="connsiteX27" fmla="*/ 1515925 w 2209388"/>
                <a:gd name="connsiteY27" fmla="*/ 25053 h 119136"/>
                <a:gd name="connsiteX28" fmla="*/ 1344204 w 2209388"/>
                <a:gd name="connsiteY28" fmla="*/ 25053 h 119136"/>
                <a:gd name="connsiteX29" fmla="*/ 1344204 w 2209388"/>
                <a:gd name="connsiteY29" fmla="*/ 94084 h 119136"/>
                <a:gd name="connsiteX30" fmla="*/ 1407470 w 2209388"/>
                <a:gd name="connsiteY30" fmla="*/ 94084 h 119136"/>
                <a:gd name="connsiteX31" fmla="*/ 1407470 w 2209388"/>
                <a:gd name="connsiteY31" fmla="*/ 25053 h 119136"/>
                <a:gd name="connsiteX32" fmla="*/ 1235748 w 2209388"/>
                <a:gd name="connsiteY32" fmla="*/ 25053 h 119136"/>
                <a:gd name="connsiteX33" fmla="*/ 1235748 w 2209388"/>
                <a:gd name="connsiteY33" fmla="*/ 94084 h 119136"/>
                <a:gd name="connsiteX34" fmla="*/ 1299014 w 2209388"/>
                <a:gd name="connsiteY34" fmla="*/ 94084 h 119136"/>
                <a:gd name="connsiteX35" fmla="*/ 1299014 w 2209388"/>
                <a:gd name="connsiteY35" fmla="*/ 25053 h 119136"/>
                <a:gd name="connsiteX36" fmla="*/ 1127292 w 2209388"/>
                <a:gd name="connsiteY36" fmla="*/ 25053 h 119136"/>
                <a:gd name="connsiteX37" fmla="*/ 1127292 w 2209388"/>
                <a:gd name="connsiteY37" fmla="*/ 94084 h 119136"/>
                <a:gd name="connsiteX38" fmla="*/ 1190558 w 2209388"/>
                <a:gd name="connsiteY38" fmla="*/ 94084 h 119136"/>
                <a:gd name="connsiteX39" fmla="*/ 1190558 w 2209388"/>
                <a:gd name="connsiteY39" fmla="*/ 25053 h 119136"/>
                <a:gd name="connsiteX40" fmla="*/ 1018837 w 2209388"/>
                <a:gd name="connsiteY40" fmla="*/ 25053 h 119136"/>
                <a:gd name="connsiteX41" fmla="*/ 1018837 w 2209388"/>
                <a:gd name="connsiteY41" fmla="*/ 94084 h 119136"/>
                <a:gd name="connsiteX42" fmla="*/ 1082103 w 2209388"/>
                <a:gd name="connsiteY42" fmla="*/ 94084 h 119136"/>
                <a:gd name="connsiteX43" fmla="*/ 1082103 w 2209388"/>
                <a:gd name="connsiteY43" fmla="*/ 25053 h 119136"/>
                <a:gd name="connsiteX44" fmla="*/ 910381 w 2209388"/>
                <a:gd name="connsiteY44" fmla="*/ 25053 h 119136"/>
                <a:gd name="connsiteX45" fmla="*/ 910381 w 2209388"/>
                <a:gd name="connsiteY45" fmla="*/ 94084 h 119136"/>
                <a:gd name="connsiteX46" fmla="*/ 973647 w 2209388"/>
                <a:gd name="connsiteY46" fmla="*/ 94084 h 119136"/>
                <a:gd name="connsiteX47" fmla="*/ 973647 w 2209388"/>
                <a:gd name="connsiteY47" fmla="*/ 25053 h 119136"/>
                <a:gd name="connsiteX48" fmla="*/ 801925 w 2209388"/>
                <a:gd name="connsiteY48" fmla="*/ 25053 h 119136"/>
                <a:gd name="connsiteX49" fmla="*/ 801925 w 2209388"/>
                <a:gd name="connsiteY49" fmla="*/ 94084 h 119136"/>
                <a:gd name="connsiteX50" fmla="*/ 865191 w 2209388"/>
                <a:gd name="connsiteY50" fmla="*/ 94084 h 119136"/>
                <a:gd name="connsiteX51" fmla="*/ 865191 w 2209388"/>
                <a:gd name="connsiteY51" fmla="*/ 25053 h 119136"/>
                <a:gd name="connsiteX52" fmla="*/ 693469 w 2209388"/>
                <a:gd name="connsiteY52" fmla="*/ 25053 h 119136"/>
                <a:gd name="connsiteX53" fmla="*/ 693469 w 2209388"/>
                <a:gd name="connsiteY53" fmla="*/ 94084 h 119136"/>
                <a:gd name="connsiteX54" fmla="*/ 756735 w 2209388"/>
                <a:gd name="connsiteY54" fmla="*/ 94084 h 119136"/>
                <a:gd name="connsiteX55" fmla="*/ 756735 w 2209388"/>
                <a:gd name="connsiteY55" fmla="*/ 25053 h 119136"/>
                <a:gd name="connsiteX56" fmla="*/ 585014 w 2209388"/>
                <a:gd name="connsiteY56" fmla="*/ 25053 h 119136"/>
                <a:gd name="connsiteX57" fmla="*/ 585014 w 2209388"/>
                <a:gd name="connsiteY57" fmla="*/ 94084 h 119136"/>
                <a:gd name="connsiteX58" fmla="*/ 648280 w 2209388"/>
                <a:gd name="connsiteY58" fmla="*/ 94084 h 119136"/>
                <a:gd name="connsiteX59" fmla="*/ 648280 w 2209388"/>
                <a:gd name="connsiteY59" fmla="*/ 25053 h 119136"/>
                <a:gd name="connsiteX60" fmla="*/ 476558 w 2209388"/>
                <a:gd name="connsiteY60" fmla="*/ 25053 h 119136"/>
                <a:gd name="connsiteX61" fmla="*/ 476558 w 2209388"/>
                <a:gd name="connsiteY61" fmla="*/ 94084 h 119136"/>
                <a:gd name="connsiteX62" fmla="*/ 539824 w 2209388"/>
                <a:gd name="connsiteY62" fmla="*/ 94084 h 119136"/>
                <a:gd name="connsiteX63" fmla="*/ 539824 w 2209388"/>
                <a:gd name="connsiteY63" fmla="*/ 25053 h 119136"/>
                <a:gd name="connsiteX64" fmla="*/ 368102 w 2209388"/>
                <a:gd name="connsiteY64" fmla="*/ 25053 h 119136"/>
                <a:gd name="connsiteX65" fmla="*/ 368102 w 2209388"/>
                <a:gd name="connsiteY65" fmla="*/ 94084 h 119136"/>
                <a:gd name="connsiteX66" fmla="*/ 431368 w 2209388"/>
                <a:gd name="connsiteY66" fmla="*/ 94084 h 119136"/>
                <a:gd name="connsiteX67" fmla="*/ 431368 w 2209388"/>
                <a:gd name="connsiteY67" fmla="*/ 25053 h 119136"/>
                <a:gd name="connsiteX68" fmla="*/ 259646 w 2209388"/>
                <a:gd name="connsiteY68" fmla="*/ 25053 h 119136"/>
                <a:gd name="connsiteX69" fmla="*/ 259646 w 2209388"/>
                <a:gd name="connsiteY69" fmla="*/ 94084 h 119136"/>
                <a:gd name="connsiteX70" fmla="*/ 322912 w 2209388"/>
                <a:gd name="connsiteY70" fmla="*/ 94084 h 119136"/>
                <a:gd name="connsiteX71" fmla="*/ 322912 w 2209388"/>
                <a:gd name="connsiteY71" fmla="*/ 25053 h 119136"/>
                <a:gd name="connsiteX72" fmla="*/ 151191 w 2209388"/>
                <a:gd name="connsiteY72" fmla="*/ 25053 h 119136"/>
                <a:gd name="connsiteX73" fmla="*/ 151191 w 2209388"/>
                <a:gd name="connsiteY73" fmla="*/ 94084 h 119136"/>
                <a:gd name="connsiteX74" fmla="*/ 214457 w 2209388"/>
                <a:gd name="connsiteY74" fmla="*/ 94084 h 119136"/>
                <a:gd name="connsiteX75" fmla="*/ 214457 w 2209388"/>
                <a:gd name="connsiteY75" fmla="*/ 25053 h 119136"/>
                <a:gd name="connsiteX76" fmla="*/ 42735 w 2209388"/>
                <a:gd name="connsiteY76" fmla="*/ 25053 h 119136"/>
                <a:gd name="connsiteX77" fmla="*/ 42735 w 2209388"/>
                <a:gd name="connsiteY77" fmla="*/ 94084 h 119136"/>
                <a:gd name="connsiteX78" fmla="*/ 106001 w 2209388"/>
                <a:gd name="connsiteY78" fmla="*/ 94084 h 119136"/>
                <a:gd name="connsiteX79" fmla="*/ 106001 w 2209388"/>
                <a:gd name="connsiteY79" fmla="*/ 25053 h 119136"/>
                <a:gd name="connsiteX80" fmla="*/ 0 w 2209388"/>
                <a:gd name="connsiteY80" fmla="*/ 0 h 119136"/>
                <a:gd name="connsiteX81" fmla="*/ 2209388 w 2209388"/>
                <a:gd name="connsiteY81" fmla="*/ 0 h 119136"/>
                <a:gd name="connsiteX82" fmla="*/ 2209388 w 2209388"/>
                <a:gd name="connsiteY82" fmla="*/ 119136 h 119136"/>
                <a:gd name="connsiteX83" fmla="*/ 0 w 2209388"/>
                <a:gd name="connsiteY83" fmla="*/ 119136 h 11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9388" h="119136">
                  <a:moveTo>
                    <a:pt x="2103388" y="25053"/>
                  </a:moveTo>
                  <a:lnTo>
                    <a:pt x="2103388" y="94084"/>
                  </a:lnTo>
                  <a:lnTo>
                    <a:pt x="2166654" y="94084"/>
                  </a:lnTo>
                  <a:lnTo>
                    <a:pt x="2166654" y="25053"/>
                  </a:lnTo>
                  <a:close/>
                  <a:moveTo>
                    <a:pt x="1994938" y="25053"/>
                  </a:moveTo>
                  <a:lnTo>
                    <a:pt x="1994938" y="94084"/>
                  </a:lnTo>
                  <a:lnTo>
                    <a:pt x="2058204" y="94084"/>
                  </a:lnTo>
                  <a:lnTo>
                    <a:pt x="2058204" y="25053"/>
                  </a:lnTo>
                  <a:close/>
                  <a:moveTo>
                    <a:pt x="1886482" y="25053"/>
                  </a:moveTo>
                  <a:lnTo>
                    <a:pt x="1886482" y="94084"/>
                  </a:lnTo>
                  <a:lnTo>
                    <a:pt x="1949748" y="94084"/>
                  </a:lnTo>
                  <a:lnTo>
                    <a:pt x="1949748" y="25053"/>
                  </a:lnTo>
                  <a:close/>
                  <a:moveTo>
                    <a:pt x="1778027" y="25053"/>
                  </a:moveTo>
                  <a:lnTo>
                    <a:pt x="1778027" y="94084"/>
                  </a:lnTo>
                  <a:lnTo>
                    <a:pt x="1841293" y="94084"/>
                  </a:lnTo>
                  <a:lnTo>
                    <a:pt x="1841293" y="25053"/>
                  </a:lnTo>
                  <a:close/>
                  <a:moveTo>
                    <a:pt x="1669571" y="25053"/>
                  </a:moveTo>
                  <a:lnTo>
                    <a:pt x="1669571" y="94084"/>
                  </a:lnTo>
                  <a:lnTo>
                    <a:pt x="1732837" y="94084"/>
                  </a:lnTo>
                  <a:lnTo>
                    <a:pt x="1732837" y="25053"/>
                  </a:lnTo>
                  <a:close/>
                  <a:moveTo>
                    <a:pt x="1561115" y="25053"/>
                  </a:moveTo>
                  <a:lnTo>
                    <a:pt x="1561115" y="94084"/>
                  </a:lnTo>
                  <a:lnTo>
                    <a:pt x="1624381" y="94084"/>
                  </a:lnTo>
                  <a:lnTo>
                    <a:pt x="1624381" y="25053"/>
                  </a:lnTo>
                  <a:close/>
                  <a:moveTo>
                    <a:pt x="1452659" y="25053"/>
                  </a:moveTo>
                  <a:lnTo>
                    <a:pt x="1452659" y="94084"/>
                  </a:lnTo>
                  <a:lnTo>
                    <a:pt x="1515925" y="94084"/>
                  </a:lnTo>
                  <a:lnTo>
                    <a:pt x="1515925" y="25053"/>
                  </a:lnTo>
                  <a:close/>
                  <a:moveTo>
                    <a:pt x="1344204" y="25053"/>
                  </a:moveTo>
                  <a:lnTo>
                    <a:pt x="1344204" y="94084"/>
                  </a:lnTo>
                  <a:lnTo>
                    <a:pt x="1407470" y="94084"/>
                  </a:lnTo>
                  <a:lnTo>
                    <a:pt x="1407470" y="25053"/>
                  </a:lnTo>
                  <a:close/>
                  <a:moveTo>
                    <a:pt x="1235748" y="25053"/>
                  </a:moveTo>
                  <a:lnTo>
                    <a:pt x="1235748" y="94084"/>
                  </a:lnTo>
                  <a:lnTo>
                    <a:pt x="1299014" y="94084"/>
                  </a:lnTo>
                  <a:lnTo>
                    <a:pt x="1299014" y="25053"/>
                  </a:lnTo>
                  <a:close/>
                  <a:moveTo>
                    <a:pt x="1127292" y="25053"/>
                  </a:moveTo>
                  <a:lnTo>
                    <a:pt x="1127292" y="94084"/>
                  </a:lnTo>
                  <a:lnTo>
                    <a:pt x="1190558" y="94084"/>
                  </a:lnTo>
                  <a:lnTo>
                    <a:pt x="1190558" y="25053"/>
                  </a:lnTo>
                  <a:close/>
                  <a:moveTo>
                    <a:pt x="1018837" y="25053"/>
                  </a:moveTo>
                  <a:lnTo>
                    <a:pt x="1018837" y="94084"/>
                  </a:lnTo>
                  <a:lnTo>
                    <a:pt x="1082103" y="94084"/>
                  </a:lnTo>
                  <a:lnTo>
                    <a:pt x="1082103" y="25053"/>
                  </a:lnTo>
                  <a:close/>
                  <a:moveTo>
                    <a:pt x="910381" y="25053"/>
                  </a:moveTo>
                  <a:lnTo>
                    <a:pt x="910381" y="94084"/>
                  </a:lnTo>
                  <a:lnTo>
                    <a:pt x="973647" y="94084"/>
                  </a:lnTo>
                  <a:lnTo>
                    <a:pt x="973647" y="25053"/>
                  </a:lnTo>
                  <a:close/>
                  <a:moveTo>
                    <a:pt x="801925" y="25053"/>
                  </a:moveTo>
                  <a:lnTo>
                    <a:pt x="801925" y="94084"/>
                  </a:lnTo>
                  <a:lnTo>
                    <a:pt x="865191" y="94084"/>
                  </a:lnTo>
                  <a:lnTo>
                    <a:pt x="865191" y="25053"/>
                  </a:lnTo>
                  <a:close/>
                  <a:moveTo>
                    <a:pt x="693469" y="25053"/>
                  </a:moveTo>
                  <a:lnTo>
                    <a:pt x="693469" y="94084"/>
                  </a:lnTo>
                  <a:lnTo>
                    <a:pt x="756735" y="94084"/>
                  </a:lnTo>
                  <a:lnTo>
                    <a:pt x="756735" y="25053"/>
                  </a:lnTo>
                  <a:close/>
                  <a:moveTo>
                    <a:pt x="585014" y="25053"/>
                  </a:moveTo>
                  <a:lnTo>
                    <a:pt x="585014" y="94084"/>
                  </a:lnTo>
                  <a:lnTo>
                    <a:pt x="648280" y="94084"/>
                  </a:lnTo>
                  <a:lnTo>
                    <a:pt x="648280" y="25053"/>
                  </a:lnTo>
                  <a:close/>
                  <a:moveTo>
                    <a:pt x="476558" y="25053"/>
                  </a:moveTo>
                  <a:lnTo>
                    <a:pt x="476558" y="94084"/>
                  </a:lnTo>
                  <a:lnTo>
                    <a:pt x="539824" y="94084"/>
                  </a:lnTo>
                  <a:lnTo>
                    <a:pt x="539824" y="25053"/>
                  </a:lnTo>
                  <a:close/>
                  <a:moveTo>
                    <a:pt x="368102" y="25053"/>
                  </a:moveTo>
                  <a:lnTo>
                    <a:pt x="368102" y="94084"/>
                  </a:lnTo>
                  <a:lnTo>
                    <a:pt x="431368" y="94084"/>
                  </a:lnTo>
                  <a:lnTo>
                    <a:pt x="431368" y="25053"/>
                  </a:lnTo>
                  <a:close/>
                  <a:moveTo>
                    <a:pt x="259646" y="25053"/>
                  </a:moveTo>
                  <a:lnTo>
                    <a:pt x="259646" y="94084"/>
                  </a:lnTo>
                  <a:lnTo>
                    <a:pt x="322912" y="94084"/>
                  </a:lnTo>
                  <a:lnTo>
                    <a:pt x="322912" y="25053"/>
                  </a:lnTo>
                  <a:close/>
                  <a:moveTo>
                    <a:pt x="151191" y="25053"/>
                  </a:moveTo>
                  <a:lnTo>
                    <a:pt x="151191" y="94084"/>
                  </a:lnTo>
                  <a:lnTo>
                    <a:pt x="214457" y="94084"/>
                  </a:lnTo>
                  <a:lnTo>
                    <a:pt x="214457" y="25053"/>
                  </a:lnTo>
                  <a:close/>
                  <a:moveTo>
                    <a:pt x="42735" y="25053"/>
                  </a:moveTo>
                  <a:lnTo>
                    <a:pt x="42735" y="94084"/>
                  </a:lnTo>
                  <a:lnTo>
                    <a:pt x="106001" y="94084"/>
                  </a:lnTo>
                  <a:lnTo>
                    <a:pt x="106001" y="25053"/>
                  </a:lnTo>
                  <a:close/>
                  <a:moveTo>
                    <a:pt x="0" y="0"/>
                  </a:moveTo>
                  <a:lnTo>
                    <a:pt x="2209388" y="0"/>
                  </a:lnTo>
                  <a:lnTo>
                    <a:pt x="2209388" y="119136"/>
                  </a:lnTo>
                  <a:lnTo>
                    <a:pt x="0" y="119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5054E53-6963-794D-BDB8-47CD6C36063D}"/>
                </a:ext>
              </a:extLst>
            </p:cNvPr>
            <p:cNvSpPr/>
            <p:nvPr/>
          </p:nvSpPr>
          <p:spPr>
            <a:xfrm>
              <a:off x="337347" y="3333262"/>
              <a:ext cx="2165114" cy="112960"/>
            </a:xfrm>
            <a:custGeom>
              <a:avLst/>
              <a:gdLst>
                <a:gd name="connsiteX0" fmla="*/ 2103388 w 2209388"/>
                <a:gd name="connsiteY0" fmla="*/ 25053 h 119136"/>
                <a:gd name="connsiteX1" fmla="*/ 2103388 w 2209388"/>
                <a:gd name="connsiteY1" fmla="*/ 94084 h 119136"/>
                <a:gd name="connsiteX2" fmla="*/ 2166654 w 2209388"/>
                <a:gd name="connsiteY2" fmla="*/ 94084 h 119136"/>
                <a:gd name="connsiteX3" fmla="*/ 2166654 w 2209388"/>
                <a:gd name="connsiteY3" fmla="*/ 25053 h 119136"/>
                <a:gd name="connsiteX4" fmla="*/ 1994938 w 2209388"/>
                <a:gd name="connsiteY4" fmla="*/ 25053 h 119136"/>
                <a:gd name="connsiteX5" fmla="*/ 1994938 w 2209388"/>
                <a:gd name="connsiteY5" fmla="*/ 94084 h 119136"/>
                <a:gd name="connsiteX6" fmla="*/ 2058204 w 2209388"/>
                <a:gd name="connsiteY6" fmla="*/ 94084 h 119136"/>
                <a:gd name="connsiteX7" fmla="*/ 2058204 w 2209388"/>
                <a:gd name="connsiteY7" fmla="*/ 25053 h 119136"/>
                <a:gd name="connsiteX8" fmla="*/ 1886482 w 2209388"/>
                <a:gd name="connsiteY8" fmla="*/ 25053 h 119136"/>
                <a:gd name="connsiteX9" fmla="*/ 1886482 w 2209388"/>
                <a:gd name="connsiteY9" fmla="*/ 94084 h 119136"/>
                <a:gd name="connsiteX10" fmla="*/ 1949748 w 2209388"/>
                <a:gd name="connsiteY10" fmla="*/ 94084 h 119136"/>
                <a:gd name="connsiteX11" fmla="*/ 1949748 w 2209388"/>
                <a:gd name="connsiteY11" fmla="*/ 25053 h 119136"/>
                <a:gd name="connsiteX12" fmla="*/ 1778027 w 2209388"/>
                <a:gd name="connsiteY12" fmla="*/ 25053 h 119136"/>
                <a:gd name="connsiteX13" fmla="*/ 1778027 w 2209388"/>
                <a:gd name="connsiteY13" fmla="*/ 94084 h 119136"/>
                <a:gd name="connsiteX14" fmla="*/ 1841293 w 2209388"/>
                <a:gd name="connsiteY14" fmla="*/ 94084 h 119136"/>
                <a:gd name="connsiteX15" fmla="*/ 1841293 w 2209388"/>
                <a:gd name="connsiteY15" fmla="*/ 25053 h 119136"/>
                <a:gd name="connsiteX16" fmla="*/ 1669571 w 2209388"/>
                <a:gd name="connsiteY16" fmla="*/ 25053 h 119136"/>
                <a:gd name="connsiteX17" fmla="*/ 1669571 w 2209388"/>
                <a:gd name="connsiteY17" fmla="*/ 94084 h 119136"/>
                <a:gd name="connsiteX18" fmla="*/ 1732837 w 2209388"/>
                <a:gd name="connsiteY18" fmla="*/ 94084 h 119136"/>
                <a:gd name="connsiteX19" fmla="*/ 1732837 w 2209388"/>
                <a:gd name="connsiteY19" fmla="*/ 25053 h 119136"/>
                <a:gd name="connsiteX20" fmla="*/ 1561115 w 2209388"/>
                <a:gd name="connsiteY20" fmla="*/ 25053 h 119136"/>
                <a:gd name="connsiteX21" fmla="*/ 1561115 w 2209388"/>
                <a:gd name="connsiteY21" fmla="*/ 94084 h 119136"/>
                <a:gd name="connsiteX22" fmla="*/ 1624381 w 2209388"/>
                <a:gd name="connsiteY22" fmla="*/ 94084 h 119136"/>
                <a:gd name="connsiteX23" fmla="*/ 1624381 w 2209388"/>
                <a:gd name="connsiteY23" fmla="*/ 25053 h 119136"/>
                <a:gd name="connsiteX24" fmla="*/ 1452659 w 2209388"/>
                <a:gd name="connsiteY24" fmla="*/ 25053 h 119136"/>
                <a:gd name="connsiteX25" fmla="*/ 1452659 w 2209388"/>
                <a:gd name="connsiteY25" fmla="*/ 94084 h 119136"/>
                <a:gd name="connsiteX26" fmla="*/ 1515925 w 2209388"/>
                <a:gd name="connsiteY26" fmla="*/ 94084 h 119136"/>
                <a:gd name="connsiteX27" fmla="*/ 1515925 w 2209388"/>
                <a:gd name="connsiteY27" fmla="*/ 25053 h 119136"/>
                <a:gd name="connsiteX28" fmla="*/ 1344204 w 2209388"/>
                <a:gd name="connsiteY28" fmla="*/ 25053 h 119136"/>
                <a:gd name="connsiteX29" fmla="*/ 1344204 w 2209388"/>
                <a:gd name="connsiteY29" fmla="*/ 94084 h 119136"/>
                <a:gd name="connsiteX30" fmla="*/ 1407470 w 2209388"/>
                <a:gd name="connsiteY30" fmla="*/ 94084 h 119136"/>
                <a:gd name="connsiteX31" fmla="*/ 1407470 w 2209388"/>
                <a:gd name="connsiteY31" fmla="*/ 25053 h 119136"/>
                <a:gd name="connsiteX32" fmla="*/ 1235748 w 2209388"/>
                <a:gd name="connsiteY32" fmla="*/ 25053 h 119136"/>
                <a:gd name="connsiteX33" fmla="*/ 1235748 w 2209388"/>
                <a:gd name="connsiteY33" fmla="*/ 94084 h 119136"/>
                <a:gd name="connsiteX34" fmla="*/ 1299014 w 2209388"/>
                <a:gd name="connsiteY34" fmla="*/ 94084 h 119136"/>
                <a:gd name="connsiteX35" fmla="*/ 1299014 w 2209388"/>
                <a:gd name="connsiteY35" fmla="*/ 25053 h 119136"/>
                <a:gd name="connsiteX36" fmla="*/ 1127292 w 2209388"/>
                <a:gd name="connsiteY36" fmla="*/ 25053 h 119136"/>
                <a:gd name="connsiteX37" fmla="*/ 1127292 w 2209388"/>
                <a:gd name="connsiteY37" fmla="*/ 94084 h 119136"/>
                <a:gd name="connsiteX38" fmla="*/ 1190558 w 2209388"/>
                <a:gd name="connsiteY38" fmla="*/ 94084 h 119136"/>
                <a:gd name="connsiteX39" fmla="*/ 1190558 w 2209388"/>
                <a:gd name="connsiteY39" fmla="*/ 25053 h 119136"/>
                <a:gd name="connsiteX40" fmla="*/ 1018837 w 2209388"/>
                <a:gd name="connsiteY40" fmla="*/ 25053 h 119136"/>
                <a:gd name="connsiteX41" fmla="*/ 1018837 w 2209388"/>
                <a:gd name="connsiteY41" fmla="*/ 94084 h 119136"/>
                <a:gd name="connsiteX42" fmla="*/ 1082103 w 2209388"/>
                <a:gd name="connsiteY42" fmla="*/ 94084 h 119136"/>
                <a:gd name="connsiteX43" fmla="*/ 1082103 w 2209388"/>
                <a:gd name="connsiteY43" fmla="*/ 25053 h 119136"/>
                <a:gd name="connsiteX44" fmla="*/ 910381 w 2209388"/>
                <a:gd name="connsiteY44" fmla="*/ 25053 h 119136"/>
                <a:gd name="connsiteX45" fmla="*/ 910381 w 2209388"/>
                <a:gd name="connsiteY45" fmla="*/ 94084 h 119136"/>
                <a:gd name="connsiteX46" fmla="*/ 973647 w 2209388"/>
                <a:gd name="connsiteY46" fmla="*/ 94084 h 119136"/>
                <a:gd name="connsiteX47" fmla="*/ 973647 w 2209388"/>
                <a:gd name="connsiteY47" fmla="*/ 25053 h 119136"/>
                <a:gd name="connsiteX48" fmla="*/ 801925 w 2209388"/>
                <a:gd name="connsiteY48" fmla="*/ 25053 h 119136"/>
                <a:gd name="connsiteX49" fmla="*/ 801925 w 2209388"/>
                <a:gd name="connsiteY49" fmla="*/ 94084 h 119136"/>
                <a:gd name="connsiteX50" fmla="*/ 865191 w 2209388"/>
                <a:gd name="connsiteY50" fmla="*/ 94084 h 119136"/>
                <a:gd name="connsiteX51" fmla="*/ 865191 w 2209388"/>
                <a:gd name="connsiteY51" fmla="*/ 25053 h 119136"/>
                <a:gd name="connsiteX52" fmla="*/ 693469 w 2209388"/>
                <a:gd name="connsiteY52" fmla="*/ 25053 h 119136"/>
                <a:gd name="connsiteX53" fmla="*/ 693469 w 2209388"/>
                <a:gd name="connsiteY53" fmla="*/ 94084 h 119136"/>
                <a:gd name="connsiteX54" fmla="*/ 756735 w 2209388"/>
                <a:gd name="connsiteY54" fmla="*/ 94084 h 119136"/>
                <a:gd name="connsiteX55" fmla="*/ 756735 w 2209388"/>
                <a:gd name="connsiteY55" fmla="*/ 25053 h 119136"/>
                <a:gd name="connsiteX56" fmla="*/ 585014 w 2209388"/>
                <a:gd name="connsiteY56" fmla="*/ 25053 h 119136"/>
                <a:gd name="connsiteX57" fmla="*/ 585014 w 2209388"/>
                <a:gd name="connsiteY57" fmla="*/ 94084 h 119136"/>
                <a:gd name="connsiteX58" fmla="*/ 648280 w 2209388"/>
                <a:gd name="connsiteY58" fmla="*/ 94084 h 119136"/>
                <a:gd name="connsiteX59" fmla="*/ 648280 w 2209388"/>
                <a:gd name="connsiteY59" fmla="*/ 25053 h 119136"/>
                <a:gd name="connsiteX60" fmla="*/ 476558 w 2209388"/>
                <a:gd name="connsiteY60" fmla="*/ 25053 h 119136"/>
                <a:gd name="connsiteX61" fmla="*/ 476558 w 2209388"/>
                <a:gd name="connsiteY61" fmla="*/ 94084 h 119136"/>
                <a:gd name="connsiteX62" fmla="*/ 539824 w 2209388"/>
                <a:gd name="connsiteY62" fmla="*/ 94084 h 119136"/>
                <a:gd name="connsiteX63" fmla="*/ 539824 w 2209388"/>
                <a:gd name="connsiteY63" fmla="*/ 25053 h 119136"/>
                <a:gd name="connsiteX64" fmla="*/ 368102 w 2209388"/>
                <a:gd name="connsiteY64" fmla="*/ 25053 h 119136"/>
                <a:gd name="connsiteX65" fmla="*/ 368102 w 2209388"/>
                <a:gd name="connsiteY65" fmla="*/ 94084 h 119136"/>
                <a:gd name="connsiteX66" fmla="*/ 431368 w 2209388"/>
                <a:gd name="connsiteY66" fmla="*/ 94084 h 119136"/>
                <a:gd name="connsiteX67" fmla="*/ 431368 w 2209388"/>
                <a:gd name="connsiteY67" fmla="*/ 25053 h 119136"/>
                <a:gd name="connsiteX68" fmla="*/ 259646 w 2209388"/>
                <a:gd name="connsiteY68" fmla="*/ 25053 h 119136"/>
                <a:gd name="connsiteX69" fmla="*/ 259646 w 2209388"/>
                <a:gd name="connsiteY69" fmla="*/ 94084 h 119136"/>
                <a:gd name="connsiteX70" fmla="*/ 322912 w 2209388"/>
                <a:gd name="connsiteY70" fmla="*/ 94084 h 119136"/>
                <a:gd name="connsiteX71" fmla="*/ 322912 w 2209388"/>
                <a:gd name="connsiteY71" fmla="*/ 25053 h 119136"/>
                <a:gd name="connsiteX72" fmla="*/ 151191 w 2209388"/>
                <a:gd name="connsiteY72" fmla="*/ 25053 h 119136"/>
                <a:gd name="connsiteX73" fmla="*/ 151191 w 2209388"/>
                <a:gd name="connsiteY73" fmla="*/ 94084 h 119136"/>
                <a:gd name="connsiteX74" fmla="*/ 214457 w 2209388"/>
                <a:gd name="connsiteY74" fmla="*/ 94084 h 119136"/>
                <a:gd name="connsiteX75" fmla="*/ 214457 w 2209388"/>
                <a:gd name="connsiteY75" fmla="*/ 25053 h 119136"/>
                <a:gd name="connsiteX76" fmla="*/ 42735 w 2209388"/>
                <a:gd name="connsiteY76" fmla="*/ 25053 h 119136"/>
                <a:gd name="connsiteX77" fmla="*/ 42735 w 2209388"/>
                <a:gd name="connsiteY77" fmla="*/ 94084 h 119136"/>
                <a:gd name="connsiteX78" fmla="*/ 106001 w 2209388"/>
                <a:gd name="connsiteY78" fmla="*/ 94084 h 119136"/>
                <a:gd name="connsiteX79" fmla="*/ 106001 w 2209388"/>
                <a:gd name="connsiteY79" fmla="*/ 25053 h 119136"/>
                <a:gd name="connsiteX80" fmla="*/ 0 w 2209388"/>
                <a:gd name="connsiteY80" fmla="*/ 0 h 119136"/>
                <a:gd name="connsiteX81" fmla="*/ 2209388 w 2209388"/>
                <a:gd name="connsiteY81" fmla="*/ 0 h 119136"/>
                <a:gd name="connsiteX82" fmla="*/ 2209388 w 2209388"/>
                <a:gd name="connsiteY82" fmla="*/ 119136 h 119136"/>
                <a:gd name="connsiteX83" fmla="*/ 0 w 2209388"/>
                <a:gd name="connsiteY83" fmla="*/ 119136 h 11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9388" h="119136">
                  <a:moveTo>
                    <a:pt x="2103388" y="25053"/>
                  </a:moveTo>
                  <a:lnTo>
                    <a:pt x="2103388" y="94084"/>
                  </a:lnTo>
                  <a:lnTo>
                    <a:pt x="2166654" y="94084"/>
                  </a:lnTo>
                  <a:lnTo>
                    <a:pt x="2166654" y="25053"/>
                  </a:lnTo>
                  <a:close/>
                  <a:moveTo>
                    <a:pt x="1994938" y="25053"/>
                  </a:moveTo>
                  <a:lnTo>
                    <a:pt x="1994938" y="94084"/>
                  </a:lnTo>
                  <a:lnTo>
                    <a:pt x="2058204" y="94084"/>
                  </a:lnTo>
                  <a:lnTo>
                    <a:pt x="2058204" y="25053"/>
                  </a:lnTo>
                  <a:close/>
                  <a:moveTo>
                    <a:pt x="1886482" y="25053"/>
                  </a:moveTo>
                  <a:lnTo>
                    <a:pt x="1886482" y="94084"/>
                  </a:lnTo>
                  <a:lnTo>
                    <a:pt x="1949748" y="94084"/>
                  </a:lnTo>
                  <a:lnTo>
                    <a:pt x="1949748" y="25053"/>
                  </a:lnTo>
                  <a:close/>
                  <a:moveTo>
                    <a:pt x="1778027" y="25053"/>
                  </a:moveTo>
                  <a:lnTo>
                    <a:pt x="1778027" y="94084"/>
                  </a:lnTo>
                  <a:lnTo>
                    <a:pt x="1841293" y="94084"/>
                  </a:lnTo>
                  <a:lnTo>
                    <a:pt x="1841293" y="25053"/>
                  </a:lnTo>
                  <a:close/>
                  <a:moveTo>
                    <a:pt x="1669571" y="25053"/>
                  </a:moveTo>
                  <a:lnTo>
                    <a:pt x="1669571" y="94084"/>
                  </a:lnTo>
                  <a:lnTo>
                    <a:pt x="1732837" y="94084"/>
                  </a:lnTo>
                  <a:lnTo>
                    <a:pt x="1732837" y="25053"/>
                  </a:lnTo>
                  <a:close/>
                  <a:moveTo>
                    <a:pt x="1561115" y="25053"/>
                  </a:moveTo>
                  <a:lnTo>
                    <a:pt x="1561115" y="94084"/>
                  </a:lnTo>
                  <a:lnTo>
                    <a:pt x="1624381" y="94084"/>
                  </a:lnTo>
                  <a:lnTo>
                    <a:pt x="1624381" y="25053"/>
                  </a:lnTo>
                  <a:close/>
                  <a:moveTo>
                    <a:pt x="1452659" y="25053"/>
                  </a:moveTo>
                  <a:lnTo>
                    <a:pt x="1452659" y="94084"/>
                  </a:lnTo>
                  <a:lnTo>
                    <a:pt x="1515925" y="94084"/>
                  </a:lnTo>
                  <a:lnTo>
                    <a:pt x="1515925" y="25053"/>
                  </a:lnTo>
                  <a:close/>
                  <a:moveTo>
                    <a:pt x="1344204" y="25053"/>
                  </a:moveTo>
                  <a:lnTo>
                    <a:pt x="1344204" y="94084"/>
                  </a:lnTo>
                  <a:lnTo>
                    <a:pt x="1407470" y="94084"/>
                  </a:lnTo>
                  <a:lnTo>
                    <a:pt x="1407470" y="25053"/>
                  </a:lnTo>
                  <a:close/>
                  <a:moveTo>
                    <a:pt x="1235748" y="25053"/>
                  </a:moveTo>
                  <a:lnTo>
                    <a:pt x="1235748" y="94084"/>
                  </a:lnTo>
                  <a:lnTo>
                    <a:pt x="1299014" y="94084"/>
                  </a:lnTo>
                  <a:lnTo>
                    <a:pt x="1299014" y="25053"/>
                  </a:lnTo>
                  <a:close/>
                  <a:moveTo>
                    <a:pt x="1127292" y="25053"/>
                  </a:moveTo>
                  <a:lnTo>
                    <a:pt x="1127292" y="94084"/>
                  </a:lnTo>
                  <a:lnTo>
                    <a:pt x="1190558" y="94084"/>
                  </a:lnTo>
                  <a:lnTo>
                    <a:pt x="1190558" y="25053"/>
                  </a:lnTo>
                  <a:close/>
                  <a:moveTo>
                    <a:pt x="1018837" y="25053"/>
                  </a:moveTo>
                  <a:lnTo>
                    <a:pt x="1018837" y="94084"/>
                  </a:lnTo>
                  <a:lnTo>
                    <a:pt x="1082103" y="94084"/>
                  </a:lnTo>
                  <a:lnTo>
                    <a:pt x="1082103" y="25053"/>
                  </a:lnTo>
                  <a:close/>
                  <a:moveTo>
                    <a:pt x="910381" y="25053"/>
                  </a:moveTo>
                  <a:lnTo>
                    <a:pt x="910381" y="94084"/>
                  </a:lnTo>
                  <a:lnTo>
                    <a:pt x="973647" y="94084"/>
                  </a:lnTo>
                  <a:lnTo>
                    <a:pt x="973647" y="25053"/>
                  </a:lnTo>
                  <a:close/>
                  <a:moveTo>
                    <a:pt x="801925" y="25053"/>
                  </a:moveTo>
                  <a:lnTo>
                    <a:pt x="801925" y="94084"/>
                  </a:lnTo>
                  <a:lnTo>
                    <a:pt x="865191" y="94084"/>
                  </a:lnTo>
                  <a:lnTo>
                    <a:pt x="865191" y="25053"/>
                  </a:lnTo>
                  <a:close/>
                  <a:moveTo>
                    <a:pt x="693469" y="25053"/>
                  </a:moveTo>
                  <a:lnTo>
                    <a:pt x="693469" y="94084"/>
                  </a:lnTo>
                  <a:lnTo>
                    <a:pt x="756735" y="94084"/>
                  </a:lnTo>
                  <a:lnTo>
                    <a:pt x="756735" y="25053"/>
                  </a:lnTo>
                  <a:close/>
                  <a:moveTo>
                    <a:pt x="585014" y="25053"/>
                  </a:moveTo>
                  <a:lnTo>
                    <a:pt x="585014" y="94084"/>
                  </a:lnTo>
                  <a:lnTo>
                    <a:pt x="648280" y="94084"/>
                  </a:lnTo>
                  <a:lnTo>
                    <a:pt x="648280" y="25053"/>
                  </a:lnTo>
                  <a:close/>
                  <a:moveTo>
                    <a:pt x="476558" y="25053"/>
                  </a:moveTo>
                  <a:lnTo>
                    <a:pt x="476558" y="94084"/>
                  </a:lnTo>
                  <a:lnTo>
                    <a:pt x="539824" y="94084"/>
                  </a:lnTo>
                  <a:lnTo>
                    <a:pt x="539824" y="25053"/>
                  </a:lnTo>
                  <a:close/>
                  <a:moveTo>
                    <a:pt x="368102" y="25053"/>
                  </a:moveTo>
                  <a:lnTo>
                    <a:pt x="368102" y="94084"/>
                  </a:lnTo>
                  <a:lnTo>
                    <a:pt x="431368" y="94084"/>
                  </a:lnTo>
                  <a:lnTo>
                    <a:pt x="431368" y="25053"/>
                  </a:lnTo>
                  <a:close/>
                  <a:moveTo>
                    <a:pt x="259646" y="25053"/>
                  </a:moveTo>
                  <a:lnTo>
                    <a:pt x="259646" y="94084"/>
                  </a:lnTo>
                  <a:lnTo>
                    <a:pt x="322912" y="94084"/>
                  </a:lnTo>
                  <a:lnTo>
                    <a:pt x="322912" y="25053"/>
                  </a:lnTo>
                  <a:close/>
                  <a:moveTo>
                    <a:pt x="151191" y="25053"/>
                  </a:moveTo>
                  <a:lnTo>
                    <a:pt x="151191" y="94084"/>
                  </a:lnTo>
                  <a:lnTo>
                    <a:pt x="214457" y="94084"/>
                  </a:lnTo>
                  <a:lnTo>
                    <a:pt x="214457" y="25053"/>
                  </a:lnTo>
                  <a:close/>
                  <a:moveTo>
                    <a:pt x="42735" y="25053"/>
                  </a:moveTo>
                  <a:lnTo>
                    <a:pt x="42735" y="94084"/>
                  </a:lnTo>
                  <a:lnTo>
                    <a:pt x="106001" y="94084"/>
                  </a:lnTo>
                  <a:lnTo>
                    <a:pt x="106001" y="25053"/>
                  </a:lnTo>
                  <a:close/>
                  <a:moveTo>
                    <a:pt x="0" y="0"/>
                  </a:moveTo>
                  <a:lnTo>
                    <a:pt x="2209388" y="0"/>
                  </a:lnTo>
                  <a:lnTo>
                    <a:pt x="2209388" y="119136"/>
                  </a:lnTo>
                  <a:lnTo>
                    <a:pt x="0" y="119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BE724535-E7E4-6243-9A99-2E49FD761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782" y="1002007"/>
            <a:ext cx="378017" cy="37801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6CA172B-6A92-7A47-AD6E-637F4B8AF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782" y="3737587"/>
            <a:ext cx="378017" cy="37801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13E68F-0C7E-174A-AACD-4B3985F77C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3475" y="1002007"/>
            <a:ext cx="378017" cy="378017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686DBC9-A977-9048-B0F6-342CA9C098D1}"/>
              </a:ext>
            </a:extLst>
          </p:cNvPr>
          <p:cNvSpPr/>
          <p:nvPr/>
        </p:nvSpPr>
        <p:spPr>
          <a:xfrm>
            <a:off x="1648864" y="1389066"/>
            <a:ext cx="8000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Franklin Gothic Medium" panose="020B0603020102020204" pitchFamily="34" charset="0"/>
              </a:rPr>
              <a:t>Category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81862E-91B5-3646-AE9E-0B870BB38E94}"/>
              </a:ext>
            </a:extLst>
          </p:cNvPr>
          <p:cNvCxnSpPr/>
          <p:nvPr/>
        </p:nvCxnSpPr>
        <p:spPr>
          <a:xfrm>
            <a:off x="1991763" y="1639716"/>
            <a:ext cx="114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8BC9082-D958-3B47-ADEA-D2DAA1F11678}"/>
              </a:ext>
            </a:extLst>
          </p:cNvPr>
          <p:cNvCxnSpPr/>
          <p:nvPr/>
        </p:nvCxnSpPr>
        <p:spPr>
          <a:xfrm>
            <a:off x="5354286" y="1639716"/>
            <a:ext cx="114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2C33308-B35C-944E-87C9-E95C96BF7ED4}"/>
              </a:ext>
            </a:extLst>
          </p:cNvPr>
          <p:cNvSpPr/>
          <p:nvPr/>
        </p:nvSpPr>
        <p:spPr>
          <a:xfrm>
            <a:off x="4681883" y="1389066"/>
            <a:ext cx="15362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Franklin Gothic Medium" panose="020B0603020102020204" pitchFamily="34" charset="0"/>
              </a:rPr>
              <a:t>Relevant Brands</a:t>
            </a:r>
          </a:p>
        </p:txBody>
      </p:sp>
      <p:graphicFrame>
        <p:nvGraphicFramePr>
          <p:cNvPr id="106" name="ColumnChartBrands">
            <a:extLst>
              <a:ext uri="{FF2B5EF4-FFF2-40B4-BE49-F238E27FC236}">
                <a16:creationId xmlns:a16="http://schemas.microsoft.com/office/drawing/2014/main" id="{5534D460-A23B-344D-84AD-5106229BB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560204"/>
              </p:ext>
            </p:extLst>
          </p:nvPr>
        </p:nvGraphicFramePr>
        <p:xfrm>
          <a:off x="4085599" y="1814614"/>
          <a:ext cx="2367807" cy="1759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2A4E34AF-9C29-B540-B1FD-71B7FA964153}"/>
              </a:ext>
            </a:extLst>
          </p:cNvPr>
          <p:cNvSpPr/>
          <p:nvPr/>
        </p:nvSpPr>
        <p:spPr>
          <a:xfrm>
            <a:off x="3994493" y="1642340"/>
            <a:ext cx="256351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Nature Valley (Bar/Bite)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C0E7FD7-FD83-4B41-85C5-38C5C0302CAA}"/>
              </a:ext>
            </a:extLst>
          </p:cNvPr>
          <p:cNvSpPr/>
          <p:nvPr/>
        </p:nvSpPr>
        <p:spPr>
          <a:xfrm>
            <a:off x="4002555" y="1993855"/>
            <a:ext cx="24762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Nature Valley Granola (Granola)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B9B45ED-A29E-004D-9EF4-9B0E289054E4}"/>
              </a:ext>
            </a:extLst>
          </p:cNvPr>
          <p:cNvSpPr/>
          <p:nvPr/>
        </p:nvSpPr>
        <p:spPr>
          <a:xfrm>
            <a:off x="4004979" y="2336384"/>
            <a:ext cx="256793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Kellogg's Pop-Tarts (Pastries)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6B8A1E0-7A24-3345-A992-7DFFE08DDC8F}"/>
              </a:ext>
            </a:extLst>
          </p:cNvPr>
          <p:cNvSpPr/>
          <p:nvPr/>
        </p:nvSpPr>
        <p:spPr>
          <a:xfrm>
            <a:off x="4004979" y="2681957"/>
            <a:ext cx="25266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Private Label/Store Brand Cookie/Sweet Biscuit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24A5DF8-B8AB-E243-B87F-A0C734AA835B}"/>
              </a:ext>
            </a:extLst>
          </p:cNvPr>
          <p:cNvSpPr/>
          <p:nvPr/>
        </p:nvSpPr>
        <p:spPr>
          <a:xfrm>
            <a:off x="4004979" y="3023910"/>
            <a:ext cx="25266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General Mills Cheerios (Cereal)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AFB4A-CAF6-6B44-9998-73C601339A2E}"/>
              </a:ext>
            </a:extLst>
          </p:cNvPr>
          <p:cNvGrpSpPr/>
          <p:nvPr/>
        </p:nvGrpSpPr>
        <p:grpSpPr>
          <a:xfrm>
            <a:off x="6383519" y="1858113"/>
            <a:ext cx="938766" cy="1647787"/>
            <a:chOff x="6188440" y="1858113"/>
            <a:chExt cx="938766" cy="1647787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D29FB8F-78B3-624E-9D81-59092D33A8EB}"/>
                </a:ext>
              </a:extLst>
            </p:cNvPr>
            <p:cNvSpPr/>
            <p:nvPr/>
          </p:nvSpPr>
          <p:spPr>
            <a:xfrm>
              <a:off x="6188440" y="1858113"/>
              <a:ext cx="9387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2% </a:t>
              </a:r>
              <a:r>
                <a:rPr lang="en-US" sz="900" dirty="0">
                  <a:latin typeface="Franklin Gothic Book" panose="020B0503020102020204" pitchFamily="34" charset="0"/>
                </a:rPr>
                <a:t>(+1.3%)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0D88289-115F-8746-992A-93FC0AABCAB9}"/>
                </a:ext>
              </a:extLst>
            </p:cNvPr>
            <p:cNvSpPr/>
            <p:nvPr/>
          </p:nvSpPr>
          <p:spPr>
            <a:xfrm>
              <a:off x="6188440" y="2209410"/>
              <a:ext cx="9387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1% </a:t>
              </a:r>
              <a:r>
                <a:rPr lang="en-US" sz="900" dirty="0">
                  <a:latin typeface="Franklin Gothic Book" panose="020B0503020102020204" pitchFamily="34" charset="0"/>
                </a:rPr>
                <a:t>(+3.3%)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CCE0224-8E87-4F4D-9CA7-3E6BE4DA8D97}"/>
                </a:ext>
              </a:extLst>
            </p:cNvPr>
            <p:cNvSpPr/>
            <p:nvPr/>
          </p:nvSpPr>
          <p:spPr>
            <a:xfrm>
              <a:off x="6188440" y="2561849"/>
              <a:ext cx="9387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1% </a:t>
              </a:r>
              <a:r>
                <a:rPr lang="en-US" sz="900" dirty="0">
                  <a:latin typeface="Franklin Gothic Book" panose="020B0503020102020204" pitchFamily="34" charset="0"/>
                </a:rPr>
                <a:t>(+1.3%)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5F8D4EF-D1CB-A943-9804-5DAD1C4AE96B}"/>
                </a:ext>
              </a:extLst>
            </p:cNvPr>
            <p:cNvSpPr/>
            <p:nvPr/>
          </p:nvSpPr>
          <p:spPr>
            <a:xfrm>
              <a:off x="6188440" y="2914288"/>
              <a:ext cx="9387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1% </a:t>
              </a:r>
              <a:r>
                <a:rPr lang="en-US" sz="900" dirty="0">
                  <a:latin typeface="Franklin Gothic Book" panose="020B0503020102020204" pitchFamily="34" charset="0"/>
                </a:rPr>
                <a:t>(+3.1%)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5495E1B-E9C8-8640-9E1D-FEFD580449F6}"/>
                </a:ext>
              </a:extLst>
            </p:cNvPr>
            <p:cNvSpPr/>
            <p:nvPr/>
          </p:nvSpPr>
          <p:spPr>
            <a:xfrm>
              <a:off x="6188440" y="3259679"/>
              <a:ext cx="9387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Franklin Gothic Book" panose="020B0503020102020204" pitchFamily="34" charset="0"/>
                </a:rPr>
                <a:t>1% </a:t>
              </a:r>
              <a:r>
                <a:rPr lang="en-US" sz="900" dirty="0">
                  <a:latin typeface="Franklin Gothic Book" panose="020B0503020102020204" pitchFamily="34" charset="0"/>
                </a:rPr>
                <a:t>(+2.3%)</a:t>
              </a: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9A5C5AA-7DF2-F84B-8120-8FDB1AAEA42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95885" y="2430806"/>
            <a:ext cx="2232000" cy="72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8FBEDA8A-8CB2-4545-8620-0A0FAAC67FD5}"/>
              </a:ext>
            </a:extLst>
          </p:cNvPr>
          <p:cNvSpPr/>
          <p:nvPr/>
        </p:nvSpPr>
        <p:spPr>
          <a:xfrm>
            <a:off x="7285248" y="1653658"/>
            <a:ext cx="11178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Share of Occasion</a:t>
            </a:r>
          </a:p>
        </p:txBody>
      </p:sp>
      <p:sp>
        <p:nvSpPr>
          <p:cNvPr id="124" name="Kelloggs Share">
            <a:extLst>
              <a:ext uri="{FF2B5EF4-FFF2-40B4-BE49-F238E27FC236}">
                <a16:creationId xmlns:a16="http://schemas.microsoft.com/office/drawing/2014/main" id="{4DB420C5-97E8-7B41-8CC6-8333D642D86D}"/>
              </a:ext>
            </a:extLst>
          </p:cNvPr>
          <p:cNvSpPr/>
          <p:nvPr/>
        </p:nvSpPr>
        <p:spPr>
          <a:xfrm>
            <a:off x="8232493" y="1491716"/>
            <a:ext cx="829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Franklin Gothic Medium" panose="020B0603020102020204" pitchFamily="34" charset="0"/>
              </a:rPr>
              <a:t>10%</a:t>
            </a:r>
            <a:r>
              <a:rPr lang="en-US" sz="900" dirty="0">
                <a:latin typeface="Franklin Gothic Medium" panose="020B0603020102020204" pitchFamily="34" charset="0"/>
              </a:rPr>
              <a:t>(+1.2)</a:t>
            </a:r>
            <a:endParaRPr lang="en-US" sz="1200" dirty="0">
              <a:latin typeface="Franklin Gothic Medium" panose="020B0603020102020204" pitchFamily="34" charset="0"/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3CFF433C-58A5-F548-84C7-A9BD4DD0B99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1656" y="1888021"/>
            <a:ext cx="1872000" cy="72000"/>
          </a:xfrm>
          <a:prstGeom prst="rect">
            <a:avLst/>
          </a:prstGeom>
        </p:spPr>
      </p:pic>
      <p:pic>
        <p:nvPicPr>
          <p:cNvPr id="97" name="Picture 96" descr="A close up of a logo&#10;&#10;Description automatically generated">
            <a:extLst>
              <a:ext uri="{FF2B5EF4-FFF2-40B4-BE49-F238E27FC236}">
                <a16:creationId xmlns:a16="http://schemas.microsoft.com/office/drawing/2014/main" id="{4FABD54D-B3BD-D84A-9EC9-B2DB4451E7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54" y="1932315"/>
            <a:ext cx="452567" cy="45256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0AC919F-BD5D-F44A-BD06-624924EC1439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1656" y="2436852"/>
            <a:ext cx="1872000" cy="7200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9C55B6D-FC29-BB45-85B7-332E54A70E5D}"/>
              </a:ext>
            </a:extLst>
          </p:cNvPr>
          <p:cNvSpPr/>
          <p:nvPr/>
        </p:nvSpPr>
        <p:spPr>
          <a:xfrm>
            <a:off x="7716572" y="1907346"/>
            <a:ext cx="6865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Franklin Gothic Book" panose="020B0503020102020204" pitchFamily="34" charset="0"/>
              </a:rPr>
              <a:t>Average</a:t>
            </a:r>
          </a:p>
          <a:p>
            <a:pPr algn="ctr"/>
            <a:r>
              <a:rPr lang="en-US" sz="900" dirty="0">
                <a:latin typeface="Franklin Gothic Book" panose="020B0503020102020204" pitchFamily="34" charset="0"/>
              </a:rPr>
              <a:t>items per</a:t>
            </a:r>
          </a:p>
          <a:p>
            <a:pPr algn="ctr"/>
            <a:r>
              <a:rPr lang="en-US" sz="900" dirty="0">
                <a:latin typeface="Franklin Gothic Book" panose="020B0503020102020204" pitchFamily="34" charset="0"/>
              </a:rPr>
              <a:t>occasion</a:t>
            </a:r>
          </a:p>
        </p:txBody>
      </p:sp>
      <p:sp>
        <p:nvSpPr>
          <p:cNvPr id="131" name="Average Items per Occasion">
            <a:extLst>
              <a:ext uri="{FF2B5EF4-FFF2-40B4-BE49-F238E27FC236}">
                <a16:creationId xmlns:a16="http://schemas.microsoft.com/office/drawing/2014/main" id="{1F4CC5EF-90E1-EB45-98E0-A053F97D603B}"/>
              </a:ext>
            </a:extLst>
          </p:cNvPr>
          <p:cNvSpPr/>
          <p:nvPr/>
        </p:nvSpPr>
        <p:spPr>
          <a:xfrm>
            <a:off x="8304859" y="2009833"/>
            <a:ext cx="757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Franklin Gothic Medium" panose="020B0603020102020204" pitchFamily="34" charset="0"/>
              </a:rPr>
              <a:t>2.0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20D6B4D-82C0-5149-A52B-090D4859D47D}"/>
              </a:ext>
            </a:extLst>
          </p:cNvPr>
          <p:cNvSpPr/>
          <p:nvPr/>
        </p:nvSpPr>
        <p:spPr>
          <a:xfrm>
            <a:off x="7247885" y="2454398"/>
            <a:ext cx="18061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Franklin Gothic Medium" panose="020B0603020102020204" pitchFamily="34" charset="0"/>
              </a:rPr>
              <a:t>Type of Consumption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01A1745-E294-FF42-A41C-B515C3C2DBF4}"/>
              </a:ext>
            </a:extLst>
          </p:cNvPr>
          <p:cNvCxnSpPr/>
          <p:nvPr/>
        </p:nvCxnSpPr>
        <p:spPr>
          <a:xfrm>
            <a:off x="8093816" y="2684954"/>
            <a:ext cx="114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4" name="ConsumptionChart">
            <a:extLst>
              <a:ext uri="{FF2B5EF4-FFF2-40B4-BE49-F238E27FC236}">
                <a16:creationId xmlns:a16="http://schemas.microsoft.com/office/drawing/2014/main" id="{677E8962-AA1D-5E47-8448-2DF39AB6C5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1141524"/>
              </p:ext>
            </p:extLst>
          </p:nvPr>
        </p:nvGraphicFramePr>
        <p:xfrm>
          <a:off x="7609989" y="2713290"/>
          <a:ext cx="1063121" cy="89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36" name="ConsumptionTitle">
            <a:extLst>
              <a:ext uri="{FF2B5EF4-FFF2-40B4-BE49-F238E27FC236}">
                <a16:creationId xmlns:a16="http://schemas.microsoft.com/office/drawing/2014/main" id="{62E82A23-1036-7542-9B0E-87A4A5643744}"/>
              </a:ext>
            </a:extLst>
          </p:cNvPr>
          <p:cNvSpPr/>
          <p:nvPr/>
        </p:nvSpPr>
        <p:spPr>
          <a:xfrm>
            <a:off x="7373308" y="3184625"/>
            <a:ext cx="938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Planned ahead</a:t>
            </a:r>
          </a:p>
          <a:p>
            <a:r>
              <a:rPr lang="en-US" sz="900" dirty="0">
                <a:latin typeface="Franklin Gothic Book" panose="020B0503020102020204" pitchFamily="34" charset="0"/>
              </a:rPr>
              <a:t>Spontaneous</a:t>
            </a:r>
          </a:p>
        </p:txBody>
      </p:sp>
      <p:sp>
        <p:nvSpPr>
          <p:cNvPr id="138" name="ConsumptionValue">
            <a:extLst>
              <a:ext uri="{FF2B5EF4-FFF2-40B4-BE49-F238E27FC236}">
                <a16:creationId xmlns:a16="http://schemas.microsoft.com/office/drawing/2014/main" id="{70817749-B763-1E4E-8BD0-9C255DFD180D}"/>
              </a:ext>
            </a:extLst>
          </p:cNvPr>
          <p:cNvSpPr/>
          <p:nvPr/>
        </p:nvSpPr>
        <p:spPr>
          <a:xfrm>
            <a:off x="8335545" y="3184625"/>
            <a:ext cx="739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51% </a:t>
            </a:r>
            <a:r>
              <a:rPr lang="en-US" sz="800" dirty="0">
                <a:latin typeface="Franklin Gothic Book" panose="020B0503020102020204" pitchFamily="34" charset="0"/>
              </a:rPr>
              <a:t>(+6.1)</a:t>
            </a:r>
          </a:p>
          <a:p>
            <a:r>
              <a:rPr lang="en-US" sz="900" dirty="0">
                <a:latin typeface="Franklin Gothic Book" panose="020B0503020102020204" pitchFamily="34" charset="0"/>
              </a:rPr>
              <a:t>48% </a:t>
            </a:r>
            <a:r>
              <a:rPr lang="en-US" sz="800" dirty="0">
                <a:latin typeface="Franklin Gothic Book" panose="020B0503020102020204" pitchFamily="34" charset="0"/>
              </a:rPr>
              <a:t>(+6.1)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515B259-CBFF-FE4B-8E2A-E49BC77195E1}"/>
              </a:ext>
            </a:extLst>
          </p:cNvPr>
          <p:cNvCxnSpPr/>
          <p:nvPr/>
        </p:nvCxnSpPr>
        <p:spPr>
          <a:xfrm>
            <a:off x="7373308" y="3259650"/>
            <a:ext cx="0" cy="72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A40ACFC-F6F3-614C-BAB8-82C293207736}"/>
              </a:ext>
            </a:extLst>
          </p:cNvPr>
          <p:cNvCxnSpPr/>
          <p:nvPr/>
        </p:nvCxnSpPr>
        <p:spPr>
          <a:xfrm>
            <a:off x="7373308" y="3403039"/>
            <a:ext cx="0" cy="72000"/>
          </a:xfrm>
          <a:prstGeom prst="line">
            <a:avLst/>
          </a:prstGeom>
          <a:ln w="28575">
            <a:solidFill>
              <a:srgbClr val="E8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01B277EA-8453-8C4B-8F70-9978B578BE8D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3791" y="3174722"/>
            <a:ext cx="1080000" cy="72000"/>
          </a:xfrm>
          <a:prstGeom prst="rect">
            <a:avLst/>
          </a:prstGeom>
        </p:spPr>
      </p:pic>
      <p:sp>
        <p:nvSpPr>
          <p:cNvPr id="100" name="Arc 99">
            <a:extLst>
              <a:ext uri="{FF2B5EF4-FFF2-40B4-BE49-F238E27FC236}">
                <a16:creationId xmlns:a16="http://schemas.microsoft.com/office/drawing/2014/main" id="{744E2C55-8CFC-3F41-A579-571A3D8AE49B}"/>
              </a:ext>
            </a:extLst>
          </p:cNvPr>
          <p:cNvSpPr/>
          <p:nvPr/>
        </p:nvSpPr>
        <p:spPr>
          <a:xfrm>
            <a:off x="7834699" y="2846261"/>
            <a:ext cx="638883" cy="638883"/>
          </a:xfrm>
          <a:prstGeom prst="arc">
            <a:avLst>
              <a:gd name="adj1" fmla="val 10832359"/>
              <a:gd name="adj2" fmla="val 0"/>
            </a:avLst>
          </a:prstGeom>
          <a:solidFill>
            <a:srgbClr val="FFFFFF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7562D29F-70C3-824F-8C1F-47EB88139439}"/>
              </a:ext>
            </a:extLst>
          </p:cNvPr>
          <p:cNvSpPr/>
          <p:nvPr/>
        </p:nvSpPr>
        <p:spPr>
          <a:xfrm>
            <a:off x="7918755" y="2932579"/>
            <a:ext cx="464422" cy="464422"/>
          </a:xfrm>
          <a:prstGeom prst="arc">
            <a:avLst>
              <a:gd name="adj1" fmla="val 10832359"/>
              <a:gd name="adj2" fmla="val 0"/>
            </a:avLst>
          </a:prstGeom>
          <a:solidFill>
            <a:schemeClr val="bg1">
              <a:lumMod val="75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C8BCB275-563A-B341-B460-201630B450B3}"/>
              </a:ext>
            </a:extLst>
          </p:cNvPr>
          <p:cNvSpPr/>
          <p:nvPr/>
        </p:nvSpPr>
        <p:spPr>
          <a:xfrm>
            <a:off x="8011779" y="3030289"/>
            <a:ext cx="274321" cy="274321"/>
          </a:xfrm>
          <a:prstGeom prst="arc">
            <a:avLst>
              <a:gd name="adj1" fmla="val 10832359"/>
              <a:gd name="adj2" fmla="val 0"/>
            </a:avLst>
          </a:prstGeom>
          <a:solidFill>
            <a:schemeClr val="bg1">
              <a:lumMod val="65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7BF2315A-38A4-6D40-9F40-0EB84628EE9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2445" y="5136220"/>
            <a:ext cx="2232000" cy="7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79E6EF1-7BBE-0742-B636-3AF5F93D8608}"/>
              </a:ext>
            </a:extLst>
          </p:cNvPr>
          <p:cNvSpPr/>
          <p:nvPr/>
        </p:nvSpPr>
        <p:spPr>
          <a:xfrm>
            <a:off x="560653" y="4132266"/>
            <a:ext cx="8000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Franklin Gothic Medium" panose="020B0603020102020204" pitchFamily="34" charset="0"/>
              </a:rPr>
              <a:t>Purchaser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3E5AB52-E8D6-EE45-9DC1-518062A3F8B4}"/>
              </a:ext>
            </a:extLst>
          </p:cNvPr>
          <p:cNvCxnSpPr/>
          <p:nvPr/>
        </p:nvCxnSpPr>
        <p:spPr>
          <a:xfrm>
            <a:off x="903552" y="4390857"/>
            <a:ext cx="114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6">
            <a:extLst>
              <a:ext uri="{FF2B5EF4-FFF2-40B4-BE49-F238E27FC236}">
                <a16:creationId xmlns:a16="http://schemas.microsoft.com/office/drawing/2014/main" id="{2798AF25-39EC-40C2-8D30-1085FFA2093B}"/>
              </a:ext>
            </a:extLst>
          </p:cNvPr>
          <p:cNvGrpSpPr/>
          <p:nvPr/>
        </p:nvGrpSpPr>
        <p:grpSpPr>
          <a:xfrm>
            <a:off x="176144" y="4513211"/>
            <a:ext cx="1602633" cy="1704199"/>
            <a:chOff x="176144" y="4513211"/>
            <a:chExt cx="1602633" cy="1704199"/>
          </a:xfrm>
        </p:grpSpPr>
        <p:graphicFrame>
          <p:nvGraphicFramePr>
            <p:cNvPr id="147" name="PurchaserChart">
              <a:extLst>
                <a:ext uri="{FF2B5EF4-FFF2-40B4-BE49-F238E27FC236}">
                  <a16:creationId xmlns:a16="http://schemas.microsoft.com/office/drawing/2014/main" id="{4002C61E-1E9C-3B4F-96B6-9AAE4FAF69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17750747"/>
                </p:ext>
              </p:extLst>
            </p:nvPr>
          </p:nvGraphicFramePr>
          <p:xfrm>
            <a:off x="176144" y="4513211"/>
            <a:ext cx="1602633" cy="10930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48" name="PurchaserTitle">
              <a:extLst>
                <a:ext uri="{FF2B5EF4-FFF2-40B4-BE49-F238E27FC236}">
                  <a16:creationId xmlns:a16="http://schemas.microsoft.com/office/drawing/2014/main" id="{8AE69FC6-84A3-6941-AB67-8EDCAE80C741}"/>
                </a:ext>
              </a:extLst>
            </p:cNvPr>
            <p:cNvSpPr/>
            <p:nvPr/>
          </p:nvSpPr>
          <p:spPr>
            <a:xfrm>
              <a:off x="423351" y="5734970"/>
              <a:ext cx="938767" cy="482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900" dirty="0">
                  <a:latin typeface="Franklin Gothic Book" panose="020B0503020102020204" pitchFamily="34" charset="0"/>
                </a:rPr>
                <a:t>Self</a:t>
              </a:r>
            </a:p>
            <a:p>
              <a:pPr>
                <a:lnSpc>
                  <a:spcPct val="150000"/>
                </a:lnSpc>
              </a:pPr>
              <a:r>
                <a:rPr lang="en-US" sz="900" dirty="0">
                  <a:latin typeface="Franklin Gothic Book" panose="020B0503020102020204" pitchFamily="34" charset="0"/>
                </a:rPr>
                <a:t>Other</a:t>
              </a:r>
            </a:p>
          </p:txBody>
        </p:sp>
        <p:sp>
          <p:nvSpPr>
            <p:cNvPr id="149" name="PurchaserValue">
              <a:extLst>
                <a:ext uri="{FF2B5EF4-FFF2-40B4-BE49-F238E27FC236}">
                  <a16:creationId xmlns:a16="http://schemas.microsoft.com/office/drawing/2014/main" id="{6FC008D2-4C1C-704D-B39C-2440D0B91D1F}"/>
                </a:ext>
              </a:extLst>
            </p:cNvPr>
            <p:cNvSpPr/>
            <p:nvPr/>
          </p:nvSpPr>
          <p:spPr>
            <a:xfrm>
              <a:off x="943831" y="5734970"/>
              <a:ext cx="735391" cy="482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900" dirty="0">
                  <a:solidFill>
                    <a:srgbClr val="C71717"/>
                  </a:solidFill>
                  <a:latin typeface="Franklin Gothic Book" panose="020B0503020102020204" pitchFamily="34" charset="0"/>
                </a:rPr>
                <a:t>71% </a:t>
              </a:r>
              <a:r>
                <a:rPr lang="en-US" sz="800" dirty="0">
                  <a:latin typeface="Franklin Gothic Book" panose="020B0503020102020204" pitchFamily="34" charset="0"/>
                </a:rPr>
                <a:t>(-1.6)</a:t>
              </a:r>
            </a:p>
            <a:p>
              <a:pPr>
                <a:lnSpc>
                  <a:spcPct val="150000"/>
                </a:lnSpc>
              </a:pPr>
              <a:r>
                <a:rPr lang="en-US" sz="900" dirty="0">
                  <a:solidFill>
                    <a:srgbClr val="308019"/>
                  </a:solidFill>
                  <a:latin typeface="Franklin Gothic Book" panose="020B0503020102020204" pitchFamily="34" charset="0"/>
                </a:rPr>
                <a:t>29% </a:t>
              </a:r>
              <a:r>
                <a:rPr lang="en-US" sz="800" dirty="0">
                  <a:latin typeface="Franklin Gothic Book" panose="020B0503020102020204" pitchFamily="34" charset="0"/>
                </a:rPr>
                <a:t>(+1.8)</a:t>
              </a:r>
              <a:endParaRPr lang="en-US" sz="900" dirty="0">
                <a:latin typeface="Franklin Gothic Book" panose="020B0503020102020204" pitchFamily="34" charset="0"/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007B684-2986-B144-AA65-0B00CBCD0016}"/>
                </a:ext>
              </a:extLst>
            </p:cNvPr>
            <p:cNvCxnSpPr/>
            <p:nvPr/>
          </p:nvCxnSpPr>
          <p:spPr>
            <a:xfrm>
              <a:off x="423351" y="5848237"/>
              <a:ext cx="0" cy="720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E71619-0E22-BF4F-91CF-473B2E0820DB}"/>
                </a:ext>
              </a:extLst>
            </p:cNvPr>
            <p:cNvCxnSpPr/>
            <p:nvPr/>
          </p:nvCxnSpPr>
          <p:spPr>
            <a:xfrm>
              <a:off x="423351" y="6074296"/>
              <a:ext cx="0" cy="72000"/>
            </a:xfrm>
            <a:prstGeom prst="line">
              <a:avLst/>
            </a:prstGeom>
            <a:ln w="28575">
              <a:solidFill>
                <a:srgbClr val="E845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103EC3F1-B1BD-3B46-A8EC-4EA647A15E0C}"/>
              </a:ext>
            </a:extLst>
          </p:cNvPr>
          <p:cNvSpPr/>
          <p:nvPr/>
        </p:nvSpPr>
        <p:spPr>
          <a:xfrm>
            <a:off x="592055" y="4670189"/>
            <a:ext cx="802229" cy="802229"/>
          </a:xfrm>
          <a:prstGeom prst="ellipse">
            <a:avLst/>
          </a:prstGeom>
          <a:solidFill>
            <a:srgbClr val="FFFFFF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25B80A25-9BEA-AB4F-B1B7-AF79D258BF23}"/>
              </a:ext>
            </a:extLst>
          </p:cNvPr>
          <p:cNvSpPr/>
          <p:nvPr/>
        </p:nvSpPr>
        <p:spPr>
          <a:xfrm>
            <a:off x="685020" y="4763154"/>
            <a:ext cx="616297" cy="61629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C606D7CB-4AD6-6548-A79E-8AAEDD42B75D}"/>
              </a:ext>
            </a:extLst>
          </p:cNvPr>
          <p:cNvSpPr/>
          <p:nvPr/>
        </p:nvSpPr>
        <p:spPr>
          <a:xfrm>
            <a:off x="856007" y="4934141"/>
            <a:ext cx="274321" cy="274321"/>
          </a:xfrm>
          <a:prstGeom prst="ellipse">
            <a:avLst/>
          </a:prstGeom>
          <a:solidFill>
            <a:schemeClr val="bg1">
              <a:lumMod val="65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hannelTitle">
            <a:extLst>
              <a:ext uri="{FF2B5EF4-FFF2-40B4-BE49-F238E27FC236}">
                <a16:creationId xmlns:a16="http://schemas.microsoft.com/office/drawing/2014/main" id="{E22A17DB-56A5-7E42-93CA-A560DE5816F7}"/>
              </a:ext>
            </a:extLst>
          </p:cNvPr>
          <p:cNvSpPr/>
          <p:nvPr/>
        </p:nvSpPr>
        <p:spPr>
          <a:xfrm>
            <a:off x="1786809" y="4442799"/>
            <a:ext cx="2445614" cy="180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50"/>
              </a:lnSpc>
            </a:pPr>
            <a:r>
              <a:rPr lang="en-US" sz="900" dirty="0">
                <a:latin typeface="Franklin Gothic Book" panose="020B0503020102020204" pitchFamily="34" charset="0"/>
              </a:rPr>
              <a:t>Grocery Store/Supermarket/ Hypermarket</a:t>
            </a:r>
          </a:p>
          <a:p>
            <a:pPr>
              <a:lnSpc>
                <a:spcPts val="1450"/>
              </a:lnSpc>
            </a:pPr>
            <a:r>
              <a:rPr lang="en-US" sz="900" dirty="0">
                <a:latin typeface="Franklin Gothic Book" panose="020B0503020102020204" pitchFamily="34" charset="0"/>
              </a:rPr>
              <a:t>Discount</a:t>
            </a:r>
          </a:p>
          <a:p>
            <a:pPr>
              <a:lnSpc>
                <a:spcPts val="1450"/>
              </a:lnSpc>
            </a:pPr>
            <a:r>
              <a:rPr lang="en-US" sz="900" dirty="0">
                <a:latin typeface="Franklin Gothic Book" panose="020B0503020102020204" pitchFamily="34" charset="0"/>
              </a:rPr>
              <a:t>Super Store/Mass Merchandise</a:t>
            </a:r>
          </a:p>
          <a:p>
            <a:pPr>
              <a:lnSpc>
                <a:spcPts val="1450"/>
              </a:lnSpc>
            </a:pPr>
            <a:r>
              <a:rPr lang="en-US" sz="900" dirty="0">
                <a:latin typeface="Franklin Gothic Book" panose="020B0503020102020204" pitchFamily="34" charset="0"/>
              </a:rPr>
              <a:t>Club/Warehouse</a:t>
            </a:r>
          </a:p>
          <a:p>
            <a:pPr>
              <a:lnSpc>
                <a:spcPts val="1450"/>
              </a:lnSpc>
            </a:pPr>
            <a:r>
              <a:rPr lang="en-US" sz="900" dirty="0">
                <a:latin typeface="Franklin Gothic Book" panose="020B0503020102020204" pitchFamily="34" charset="0"/>
              </a:rPr>
              <a:t>Food Service</a:t>
            </a:r>
          </a:p>
          <a:p>
            <a:pPr>
              <a:lnSpc>
                <a:spcPts val="1450"/>
              </a:lnSpc>
            </a:pPr>
            <a:r>
              <a:rPr lang="en-US" sz="900" dirty="0">
                <a:latin typeface="Franklin Gothic Book" panose="020B0503020102020204" pitchFamily="34" charset="0"/>
              </a:rPr>
              <a:t>Markets</a:t>
            </a:r>
          </a:p>
          <a:p>
            <a:pPr>
              <a:lnSpc>
                <a:spcPts val="1450"/>
              </a:lnSpc>
            </a:pPr>
            <a:r>
              <a:rPr lang="en-US" sz="900" dirty="0">
                <a:latin typeface="Franklin Gothic Book" panose="020B0503020102020204" pitchFamily="34" charset="0"/>
              </a:rPr>
              <a:t>Dollar Stores</a:t>
            </a:r>
          </a:p>
          <a:p>
            <a:pPr>
              <a:lnSpc>
                <a:spcPts val="1450"/>
              </a:lnSpc>
            </a:pPr>
            <a:r>
              <a:rPr lang="en-US" sz="900" dirty="0">
                <a:latin typeface="Franklin Gothic Book" panose="020B0503020102020204" pitchFamily="34" charset="0"/>
              </a:rPr>
              <a:t>Online</a:t>
            </a:r>
          </a:p>
          <a:p>
            <a:pPr>
              <a:lnSpc>
                <a:spcPts val="1450"/>
              </a:lnSpc>
            </a:pPr>
            <a:r>
              <a:rPr lang="en-US" sz="900" dirty="0">
                <a:latin typeface="Franklin Gothic Book" panose="020B0503020102020204" pitchFamily="34" charset="0"/>
              </a:rPr>
              <a:t>Convenience/Gas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298243A-02EF-E54E-99EA-59A0D070BB66}"/>
              </a:ext>
            </a:extLst>
          </p:cNvPr>
          <p:cNvSpPr/>
          <p:nvPr/>
        </p:nvSpPr>
        <p:spPr>
          <a:xfrm>
            <a:off x="3621381" y="4132266"/>
            <a:ext cx="8000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Franklin Gothic Medium" panose="020B0603020102020204" pitchFamily="34" charset="0"/>
              </a:rPr>
              <a:t>Channels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7753BD7-5422-DA4C-A751-D4DB0D7825DB}"/>
              </a:ext>
            </a:extLst>
          </p:cNvPr>
          <p:cNvCxnSpPr/>
          <p:nvPr/>
        </p:nvCxnSpPr>
        <p:spPr>
          <a:xfrm>
            <a:off x="3964280" y="4390857"/>
            <a:ext cx="114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1" name="ChannelChart">
            <a:extLst>
              <a:ext uri="{FF2B5EF4-FFF2-40B4-BE49-F238E27FC236}">
                <a16:creationId xmlns:a16="http://schemas.microsoft.com/office/drawing/2014/main" id="{0FC1B34A-E592-014A-9110-8595C9629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7536865"/>
              </p:ext>
            </p:extLst>
          </p:nvPr>
        </p:nvGraphicFramePr>
        <p:xfrm>
          <a:off x="4021431" y="4493646"/>
          <a:ext cx="1582683" cy="1723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162" name="Picture 161">
            <a:extLst>
              <a:ext uri="{FF2B5EF4-FFF2-40B4-BE49-F238E27FC236}">
                <a16:creationId xmlns:a16="http://schemas.microsoft.com/office/drawing/2014/main" id="{38B9FB82-143F-4B49-AF9B-A7B04A2E427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399044" y="5136220"/>
            <a:ext cx="2232000" cy="72000"/>
          </a:xfrm>
          <a:prstGeom prst="rect">
            <a:avLst/>
          </a:prstGeom>
        </p:spPr>
      </p:pic>
      <p:sp>
        <p:nvSpPr>
          <p:cNvPr id="163" name="ChannelValue">
            <a:extLst>
              <a:ext uri="{FF2B5EF4-FFF2-40B4-BE49-F238E27FC236}">
                <a16:creationId xmlns:a16="http://schemas.microsoft.com/office/drawing/2014/main" id="{647FF7DE-E2F9-6C40-A97F-2ED490FA5DF9}"/>
              </a:ext>
            </a:extLst>
          </p:cNvPr>
          <p:cNvSpPr/>
          <p:nvPr/>
        </p:nvSpPr>
        <p:spPr>
          <a:xfrm>
            <a:off x="5658280" y="4439475"/>
            <a:ext cx="873330" cy="180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5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  <a:p>
            <a:pPr>
              <a:lnSpc>
                <a:spcPts val="145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  <a:p>
            <a:pPr>
              <a:lnSpc>
                <a:spcPts val="145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  <a:p>
            <a:pPr>
              <a:lnSpc>
                <a:spcPts val="145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  <a:p>
            <a:pPr>
              <a:lnSpc>
                <a:spcPts val="145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  <a:p>
            <a:pPr>
              <a:lnSpc>
                <a:spcPts val="145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  <a:p>
            <a:pPr>
              <a:lnSpc>
                <a:spcPts val="145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  <a:p>
            <a:pPr>
              <a:lnSpc>
                <a:spcPts val="145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  <a:p>
            <a:pPr>
              <a:lnSpc>
                <a:spcPts val="145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412FB5A5-3784-5543-BAB6-CD6B2DA1E98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045" y="5027483"/>
            <a:ext cx="2556000" cy="720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1DDE530-7C21-6849-B5AF-B0067401DFA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038418" y="5339475"/>
            <a:ext cx="1872000" cy="72000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33490837-5B8D-4C4D-8404-DE8D70BEF870}"/>
              </a:ext>
            </a:extLst>
          </p:cNvPr>
          <p:cNvSpPr/>
          <p:nvPr/>
        </p:nvSpPr>
        <p:spPr>
          <a:xfrm>
            <a:off x="7350383" y="4132266"/>
            <a:ext cx="9846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Franklin Gothic Medium" panose="020B0603020102020204" pitchFamily="34" charset="0"/>
              </a:rPr>
              <a:t>Package Type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F8DB517-552B-D041-8AA8-F12D80EA1D81}"/>
              </a:ext>
            </a:extLst>
          </p:cNvPr>
          <p:cNvCxnSpPr/>
          <p:nvPr/>
        </p:nvCxnSpPr>
        <p:spPr>
          <a:xfrm>
            <a:off x="7761365" y="4390857"/>
            <a:ext cx="114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5CE9AE9-F42F-D74B-BFC0-057C016C8CD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045" y="5655340"/>
            <a:ext cx="2556000" cy="72000"/>
          </a:xfrm>
          <a:prstGeom prst="rect">
            <a:avLst/>
          </a:prstGeom>
        </p:spPr>
      </p:pic>
      <p:sp>
        <p:nvSpPr>
          <p:cNvPr id="171" name="PackageTypeTitle1">
            <a:extLst>
              <a:ext uri="{FF2B5EF4-FFF2-40B4-BE49-F238E27FC236}">
                <a16:creationId xmlns:a16="http://schemas.microsoft.com/office/drawing/2014/main" id="{AB372AB9-A3C2-F54A-923B-54981E4CF5A4}"/>
              </a:ext>
            </a:extLst>
          </p:cNvPr>
          <p:cNvSpPr/>
          <p:nvPr/>
        </p:nvSpPr>
        <p:spPr>
          <a:xfrm>
            <a:off x="6564530" y="4555604"/>
            <a:ext cx="10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Individual Portion</a:t>
            </a:r>
          </a:p>
        </p:txBody>
      </p:sp>
      <p:sp>
        <p:nvSpPr>
          <p:cNvPr id="172" name="PackageTypeTitle2">
            <a:extLst>
              <a:ext uri="{FF2B5EF4-FFF2-40B4-BE49-F238E27FC236}">
                <a16:creationId xmlns:a16="http://schemas.microsoft.com/office/drawing/2014/main" id="{7EAC61FB-7D5B-A34A-B7C6-EDC8F472442C}"/>
              </a:ext>
            </a:extLst>
          </p:cNvPr>
          <p:cNvSpPr/>
          <p:nvPr/>
        </p:nvSpPr>
        <p:spPr>
          <a:xfrm>
            <a:off x="6564530" y="5098313"/>
            <a:ext cx="8035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Single pack</a:t>
            </a:r>
          </a:p>
          <a:p>
            <a:r>
              <a:rPr lang="en-US" sz="900" dirty="0">
                <a:latin typeface="Franklin Gothic Book" panose="020B0503020102020204" pitchFamily="34" charset="0"/>
              </a:rPr>
              <a:t>from a</a:t>
            </a:r>
          </a:p>
          <a:p>
            <a:r>
              <a:rPr lang="en-US" sz="900" dirty="0">
                <a:latin typeface="Franklin Gothic Book" panose="020B0503020102020204" pitchFamily="34" charset="0"/>
              </a:rPr>
              <a:t>multipack</a:t>
            </a:r>
          </a:p>
        </p:txBody>
      </p:sp>
      <p:sp>
        <p:nvSpPr>
          <p:cNvPr id="173" name="PackageTypeTitle3">
            <a:extLst>
              <a:ext uri="{FF2B5EF4-FFF2-40B4-BE49-F238E27FC236}">
                <a16:creationId xmlns:a16="http://schemas.microsoft.com/office/drawing/2014/main" id="{3C3D643F-7818-5B45-AD66-32BD48059935}"/>
              </a:ext>
            </a:extLst>
          </p:cNvPr>
          <p:cNvSpPr/>
          <p:nvPr/>
        </p:nvSpPr>
        <p:spPr>
          <a:xfrm>
            <a:off x="6564530" y="5733103"/>
            <a:ext cx="8035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Franklin Gothic Book" panose="020B0503020102020204" pitchFamily="34" charset="0"/>
              </a:rPr>
              <a:t>Large pack</a:t>
            </a:r>
          </a:p>
          <a:p>
            <a:r>
              <a:rPr lang="en-US" sz="900" dirty="0">
                <a:latin typeface="Franklin Gothic Book" panose="020B0503020102020204" pitchFamily="34" charset="0"/>
              </a:rPr>
              <a:t>with multiple</a:t>
            </a:r>
          </a:p>
          <a:p>
            <a:r>
              <a:rPr lang="en-US" sz="900" dirty="0">
                <a:latin typeface="Franklin Gothic Book" panose="020B0503020102020204" pitchFamily="34" charset="0"/>
              </a:rPr>
              <a:t>servings</a:t>
            </a:r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A6E31E56-9926-1B42-B4D1-AB2CA54F05BD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69229" y="4699983"/>
            <a:ext cx="396000" cy="720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86681104-7AE3-B84F-BB21-4602E7B9FE6D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69229" y="5327216"/>
            <a:ext cx="396000" cy="720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D9891BEE-37A9-C244-8E42-F05E9977F90E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69229" y="5954449"/>
            <a:ext cx="396000" cy="72000"/>
          </a:xfrm>
          <a:prstGeom prst="rect">
            <a:avLst/>
          </a:prstGeom>
        </p:spPr>
      </p:pic>
      <p:graphicFrame>
        <p:nvGraphicFramePr>
          <p:cNvPr id="177" name="PackageTypeChart">
            <a:extLst>
              <a:ext uri="{FF2B5EF4-FFF2-40B4-BE49-F238E27FC236}">
                <a16:creationId xmlns:a16="http://schemas.microsoft.com/office/drawing/2014/main" id="{35A96308-E2DE-1A49-97BB-84E4488FF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964415"/>
              </p:ext>
            </p:extLst>
          </p:nvPr>
        </p:nvGraphicFramePr>
        <p:xfrm>
          <a:off x="7505220" y="4403228"/>
          <a:ext cx="656063" cy="1904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78" name="PackageTypeValue1">
            <a:extLst>
              <a:ext uri="{FF2B5EF4-FFF2-40B4-BE49-F238E27FC236}">
                <a16:creationId xmlns:a16="http://schemas.microsoft.com/office/drawing/2014/main" id="{DEBCD880-D957-3045-992C-43F9DFCC7717}"/>
              </a:ext>
            </a:extLst>
          </p:cNvPr>
          <p:cNvSpPr/>
          <p:nvPr/>
        </p:nvSpPr>
        <p:spPr>
          <a:xfrm>
            <a:off x="8117247" y="4599170"/>
            <a:ext cx="906902" cy="28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80"/>
              </a:lnSpc>
            </a:pPr>
            <a:r>
              <a:rPr lang="en-US" sz="1050" dirty="0">
                <a:latin typeface="Franklin Gothic Book" panose="020B0503020102020204" pitchFamily="34" charset="0"/>
              </a:rPr>
              <a:t> </a:t>
            </a:r>
            <a:r>
              <a:rPr lang="en-US" sz="1000" dirty="0">
                <a:latin typeface="Franklin Gothic Book" panose="020B0503020102020204" pitchFamily="34" charset="0"/>
              </a:rPr>
              <a:t>22%  </a:t>
            </a:r>
            <a:r>
              <a:rPr lang="en-US" sz="900" dirty="0">
                <a:latin typeface="Franklin Gothic Book" panose="020B0503020102020204" pitchFamily="34" charset="0"/>
              </a:rPr>
              <a:t>(+1.6)</a:t>
            </a:r>
          </a:p>
        </p:txBody>
      </p:sp>
      <p:sp>
        <p:nvSpPr>
          <p:cNvPr id="179" name="PackageTypeValue2">
            <a:extLst>
              <a:ext uri="{FF2B5EF4-FFF2-40B4-BE49-F238E27FC236}">
                <a16:creationId xmlns:a16="http://schemas.microsoft.com/office/drawing/2014/main" id="{276AE8C0-251B-A749-A40A-82DE5297C6E7}"/>
              </a:ext>
            </a:extLst>
          </p:cNvPr>
          <p:cNvSpPr/>
          <p:nvPr/>
        </p:nvSpPr>
        <p:spPr>
          <a:xfrm>
            <a:off x="8136295" y="5202030"/>
            <a:ext cx="882330" cy="285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80"/>
              </a:lnSpc>
            </a:pPr>
            <a:r>
              <a:rPr lang="en-US" sz="1000" dirty="0">
                <a:latin typeface="Franklin Gothic Book" panose="020B0503020102020204" pitchFamily="34" charset="0"/>
              </a:rPr>
              <a:t>33% </a:t>
            </a:r>
            <a:r>
              <a:rPr lang="en-US" sz="900" dirty="0">
                <a:latin typeface="Franklin Gothic Book" panose="020B0503020102020204" pitchFamily="34" charset="0"/>
              </a:rPr>
              <a:t> (+6.6)</a:t>
            </a:r>
          </a:p>
        </p:txBody>
      </p:sp>
      <p:sp>
        <p:nvSpPr>
          <p:cNvPr id="180" name="PackageTypeValue3">
            <a:extLst>
              <a:ext uri="{FF2B5EF4-FFF2-40B4-BE49-F238E27FC236}">
                <a16:creationId xmlns:a16="http://schemas.microsoft.com/office/drawing/2014/main" id="{2993D4E4-C06F-E74D-887F-DCFE3C8573E8}"/>
              </a:ext>
            </a:extLst>
          </p:cNvPr>
          <p:cNvSpPr/>
          <p:nvPr/>
        </p:nvSpPr>
        <p:spPr>
          <a:xfrm>
            <a:off x="8130269" y="5792449"/>
            <a:ext cx="833711" cy="285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80"/>
              </a:lnSpc>
            </a:pPr>
            <a:r>
              <a:rPr lang="en-US" sz="1000" dirty="0">
                <a:latin typeface="Franklin Gothic Book" panose="020B0503020102020204" pitchFamily="34" charset="0"/>
              </a:rPr>
              <a:t>37% </a:t>
            </a:r>
            <a:r>
              <a:rPr lang="en-US" sz="900" dirty="0">
                <a:latin typeface="Franklin Gothic Book" panose="020B0503020102020204" pitchFamily="34" charset="0"/>
              </a:rPr>
              <a:t>(+2.4)</a:t>
            </a:r>
          </a:p>
        </p:txBody>
      </p:sp>
      <p:graphicFrame>
        <p:nvGraphicFramePr>
          <p:cNvPr id="126" name="TotalOccasionTable">
            <a:extLst>
              <a:ext uri="{FF2B5EF4-FFF2-40B4-BE49-F238E27FC236}">
                <a16:creationId xmlns:a16="http://schemas.microsoft.com/office/drawing/2014/main" id="{BBC476A1-7B87-E042-B79C-4159A4A6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454274"/>
              </p:ext>
            </p:extLst>
          </p:nvPr>
        </p:nvGraphicFramePr>
        <p:xfrm>
          <a:off x="9257212" y="1713455"/>
          <a:ext cx="2732561" cy="4571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8835">
                  <a:extLst>
                    <a:ext uri="{9D8B030D-6E8A-4147-A177-3AD203B41FA5}">
                      <a16:colId xmlns:a16="http://schemas.microsoft.com/office/drawing/2014/main" val="2644948352"/>
                    </a:ext>
                  </a:extLst>
                </a:gridCol>
                <a:gridCol w="1124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313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Watching TV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36794"/>
                  </a:ext>
                </a:extLst>
              </a:tr>
              <a:tr h="65313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Getting</a:t>
                      </a: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ready for</a:t>
                      </a: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my/their day</a:t>
                      </a: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1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633491"/>
                  </a:ext>
                </a:extLst>
              </a:tr>
              <a:tr h="65313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Working/</a:t>
                      </a: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studying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124758"/>
                  </a:ext>
                </a:extLst>
              </a:tr>
              <a:tr h="65313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Browsing the internet/</a:t>
                      </a: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Social networking </a:t>
                      </a: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89395"/>
                  </a:ext>
                </a:extLst>
              </a:tr>
              <a:tr h="65313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Relaxing/</a:t>
                      </a: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doing nothing/</a:t>
                      </a: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hanging out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13% </a:t>
                      </a:r>
                      <a:endParaRPr lang="en-US" sz="1000" dirty="0">
                        <a:solidFill>
                          <a:srgbClr val="308019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54246"/>
                  </a:ext>
                </a:extLst>
              </a:tr>
              <a:tr h="65313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Catching up on/reading email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4% </a:t>
                      </a:r>
                      <a:endParaRPr lang="en-US" sz="1000" dirty="0">
                        <a:solidFill>
                          <a:srgbClr val="C71717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946002"/>
                  </a:ext>
                </a:extLst>
              </a:tr>
              <a:tr h="6531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i="0" kern="1200" dirty="0">
                          <a:solidFill>
                            <a:schemeClr val="tx1"/>
                          </a:solidFill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Catching up on the news</a:t>
                      </a:r>
                    </a:p>
                  </a:txBody>
                  <a:tcPr marL="18288" marR="27432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i="0" kern="1200" dirty="0">
                        <a:solidFill>
                          <a:schemeClr val="tx1"/>
                        </a:solidFill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19687"/>
                  </a:ext>
                </a:extLst>
              </a:tr>
            </a:tbl>
          </a:graphicData>
        </a:graphic>
      </p:graphicFrame>
      <p:graphicFrame>
        <p:nvGraphicFramePr>
          <p:cNvPr id="127" name="TotalOccasionChart">
            <a:extLst>
              <a:ext uri="{FF2B5EF4-FFF2-40B4-BE49-F238E27FC236}">
                <a16:creationId xmlns:a16="http://schemas.microsoft.com/office/drawing/2014/main" id="{1197F435-B323-C44A-8FC9-51747B93D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603292"/>
              </p:ext>
            </p:extLst>
          </p:nvPr>
        </p:nvGraphicFramePr>
        <p:xfrm>
          <a:off x="9915265" y="1713389"/>
          <a:ext cx="1199578" cy="457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35" name="Rectangle 134">
            <a:extLst>
              <a:ext uri="{FF2B5EF4-FFF2-40B4-BE49-F238E27FC236}">
                <a16:creationId xmlns:a16="http://schemas.microsoft.com/office/drawing/2014/main" id="{6D28FE08-2937-784C-B4ED-67565244B087}"/>
              </a:ext>
            </a:extLst>
          </p:cNvPr>
          <p:cNvSpPr/>
          <p:nvPr/>
        </p:nvSpPr>
        <p:spPr>
          <a:xfrm>
            <a:off x="10993543" y="1377125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800" b="1" dirty="0">
                <a:latin typeface="Franklin Gothic Book" panose="020B0503020102020204" pitchFamily="34" charset="0"/>
              </a:rPr>
              <a:t>This </a:t>
            </a:r>
          </a:p>
          <a:p>
            <a:pPr fontAlgn="t"/>
            <a:r>
              <a:rPr lang="en-US" sz="800" b="1" dirty="0">
                <a:latin typeface="Franklin Gothic Book" panose="020B0503020102020204" pitchFamily="34" charset="0"/>
              </a:rPr>
              <a:t>Occasion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1670C4D-EA2C-BC4F-B0F7-8E1781451D32}"/>
              </a:ext>
            </a:extLst>
          </p:cNvPr>
          <p:cNvSpPr/>
          <p:nvPr/>
        </p:nvSpPr>
        <p:spPr>
          <a:xfrm>
            <a:off x="11588350" y="1464724"/>
            <a:ext cx="397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800" b="1" dirty="0">
                <a:latin typeface="Franklin Gothic Book" panose="020B0503020102020204" pitchFamily="34" charset="0"/>
              </a:rPr>
              <a:t>Total</a:t>
            </a:r>
          </a:p>
        </p:txBody>
      </p:sp>
      <p:pic>
        <p:nvPicPr>
          <p:cNvPr id="159" name="Shadow1">
            <a:extLst>
              <a:ext uri="{FF2B5EF4-FFF2-40B4-BE49-F238E27FC236}">
                <a16:creationId xmlns:a16="http://schemas.microsoft.com/office/drawing/2014/main" id="{90EACEB7-A3A7-1A43-8D24-689CB8053E1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45695" y="3887777"/>
            <a:ext cx="4605258" cy="45719"/>
          </a:xfrm>
          <a:prstGeom prst="rect">
            <a:avLst/>
          </a:prstGeom>
        </p:spPr>
      </p:pic>
      <p:pic>
        <p:nvPicPr>
          <p:cNvPr id="160" name="Shadow2">
            <a:extLst>
              <a:ext uri="{FF2B5EF4-FFF2-40B4-BE49-F238E27FC236}">
                <a16:creationId xmlns:a16="http://schemas.microsoft.com/office/drawing/2014/main" id="{0686FB8D-8CB8-9E49-B169-C430E7800DD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7807" y="3825631"/>
            <a:ext cx="4819920" cy="45719"/>
          </a:xfrm>
          <a:prstGeom prst="rect">
            <a:avLst/>
          </a:prstGeom>
        </p:spPr>
      </p:pic>
      <p:sp>
        <p:nvSpPr>
          <p:cNvPr id="165" name="Oval 164">
            <a:extLst>
              <a:ext uri="{FF2B5EF4-FFF2-40B4-BE49-F238E27FC236}">
                <a16:creationId xmlns:a16="http://schemas.microsoft.com/office/drawing/2014/main" id="{002DC22C-6C7D-294E-B29D-7CDF6C7362AA}"/>
              </a:ext>
            </a:extLst>
          </p:cNvPr>
          <p:cNvSpPr/>
          <p:nvPr/>
        </p:nvSpPr>
        <p:spPr>
          <a:xfrm>
            <a:off x="10972739" y="1535433"/>
            <a:ext cx="64008" cy="64008"/>
          </a:xfrm>
          <a:prstGeom prst="ellipse">
            <a:avLst/>
          </a:prstGeom>
          <a:solidFill>
            <a:srgbClr val="DA2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6A54D9F-7270-E447-9BD6-680ED744B40F}"/>
              </a:ext>
            </a:extLst>
          </p:cNvPr>
          <p:cNvSpPr/>
          <p:nvPr/>
        </p:nvSpPr>
        <p:spPr>
          <a:xfrm>
            <a:off x="11558665" y="1535433"/>
            <a:ext cx="64008" cy="64008"/>
          </a:xfrm>
          <a:prstGeom prst="ellipse">
            <a:avLst/>
          </a:prstGeom>
          <a:solidFill>
            <a:srgbClr val="BFB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732881" y="6459580"/>
            <a:ext cx="6309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Occasion % (Change PP Vs Benchmark) | </a:t>
            </a:r>
          </a:p>
          <a:p>
            <a:pPr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aphic 18">
            <a:extLst>
              <a:ext uri="{FF2B5EF4-FFF2-40B4-BE49-F238E27FC236}">
                <a16:creationId xmlns:a16="http://schemas.microsoft.com/office/drawing/2014/main" id="{7A619C00-D62A-2B47-A187-335D840AFBB4}"/>
              </a:ext>
            </a:extLst>
          </p:cNvPr>
          <p:cNvGrpSpPr/>
          <p:nvPr/>
        </p:nvGrpSpPr>
        <p:grpSpPr>
          <a:xfrm>
            <a:off x="7539959" y="1443981"/>
            <a:ext cx="652166" cy="227823"/>
            <a:chOff x="7539959" y="1443981"/>
            <a:chExt cx="652166" cy="22782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A762A-130B-4601-96DA-027C36FAA2CA}"/>
                </a:ext>
              </a:extLst>
            </p:cNvPr>
            <p:cNvSpPr/>
            <p:nvPr/>
          </p:nvSpPr>
          <p:spPr>
            <a:xfrm>
              <a:off x="7646292" y="1449473"/>
              <a:ext cx="530863" cy="221314"/>
            </a:xfrm>
            <a:custGeom>
              <a:avLst/>
              <a:gdLst>
                <a:gd name="connsiteX0" fmla="*/ 518204 w 530863"/>
                <a:gd name="connsiteY0" fmla="*/ 70129 h 221313"/>
                <a:gd name="connsiteX1" fmla="*/ 483526 w 530863"/>
                <a:gd name="connsiteY1" fmla="*/ 90013 h 221313"/>
                <a:gd name="connsiteX2" fmla="*/ 425417 w 530863"/>
                <a:gd name="connsiteY2" fmla="*/ 138754 h 221313"/>
                <a:gd name="connsiteX3" fmla="*/ 448631 w 530863"/>
                <a:gd name="connsiteY3" fmla="*/ 98474 h 221313"/>
                <a:gd name="connsiteX4" fmla="*/ 433082 w 530863"/>
                <a:gd name="connsiteY4" fmla="*/ 90579 h 221313"/>
                <a:gd name="connsiteX5" fmla="*/ 395078 w 530863"/>
                <a:gd name="connsiteY5" fmla="*/ 130927 h 221313"/>
                <a:gd name="connsiteX6" fmla="*/ 390171 w 530863"/>
                <a:gd name="connsiteY6" fmla="*/ 126272 h 221313"/>
                <a:gd name="connsiteX7" fmla="*/ 432657 w 530863"/>
                <a:gd name="connsiteY7" fmla="*/ 86262 h 221313"/>
                <a:gd name="connsiteX8" fmla="*/ 438524 w 530863"/>
                <a:gd name="connsiteY8" fmla="*/ 79515 h 221313"/>
                <a:gd name="connsiteX9" fmla="*/ 430034 w 530863"/>
                <a:gd name="connsiteY9" fmla="*/ 73820 h 221313"/>
                <a:gd name="connsiteX10" fmla="*/ 361725 w 530863"/>
                <a:gd name="connsiteY10" fmla="*/ 129186 h 221313"/>
                <a:gd name="connsiteX11" fmla="*/ 335104 w 530863"/>
                <a:gd name="connsiteY11" fmla="*/ 147336 h 221313"/>
                <a:gd name="connsiteX12" fmla="*/ 366301 w 530863"/>
                <a:gd name="connsiteY12" fmla="*/ 97003 h 221313"/>
                <a:gd name="connsiteX13" fmla="*/ 353051 w 530863"/>
                <a:gd name="connsiteY13" fmla="*/ 81444 h 221313"/>
                <a:gd name="connsiteX14" fmla="*/ 333042 w 530863"/>
                <a:gd name="connsiteY14" fmla="*/ 106948 h 221313"/>
                <a:gd name="connsiteX15" fmla="*/ 318846 w 530863"/>
                <a:gd name="connsiteY15" fmla="*/ 126616 h 221313"/>
                <a:gd name="connsiteX16" fmla="*/ 307368 w 530863"/>
                <a:gd name="connsiteY16" fmla="*/ 118722 h 221313"/>
                <a:gd name="connsiteX17" fmla="*/ 337246 w 530863"/>
                <a:gd name="connsiteY17" fmla="*/ 87598 h 221313"/>
                <a:gd name="connsiteX18" fmla="*/ 342114 w 530863"/>
                <a:gd name="connsiteY18" fmla="*/ 81795 h 221313"/>
                <a:gd name="connsiteX19" fmla="*/ 326140 w 530863"/>
                <a:gd name="connsiteY19" fmla="*/ 76262 h 221313"/>
                <a:gd name="connsiteX20" fmla="*/ 296714 w 530863"/>
                <a:gd name="connsiteY20" fmla="*/ 85371 h 221313"/>
                <a:gd name="connsiteX21" fmla="*/ 280172 w 530863"/>
                <a:gd name="connsiteY21" fmla="*/ 81572 h 221313"/>
                <a:gd name="connsiteX22" fmla="*/ 269830 w 530863"/>
                <a:gd name="connsiteY22" fmla="*/ 80830 h 221313"/>
                <a:gd name="connsiteX23" fmla="*/ 263184 w 530863"/>
                <a:gd name="connsiteY23" fmla="*/ 85519 h 221313"/>
                <a:gd name="connsiteX24" fmla="*/ 259534 w 530863"/>
                <a:gd name="connsiteY24" fmla="*/ 92739 h 221313"/>
                <a:gd name="connsiteX25" fmla="*/ 234144 w 530863"/>
                <a:gd name="connsiteY25" fmla="*/ 134773 h 221313"/>
                <a:gd name="connsiteX26" fmla="*/ 228060 w 530863"/>
                <a:gd name="connsiteY26" fmla="*/ 126137 h 221313"/>
                <a:gd name="connsiteX27" fmla="*/ 248340 w 530863"/>
                <a:gd name="connsiteY27" fmla="*/ 93143 h 221313"/>
                <a:gd name="connsiteX28" fmla="*/ 258953 w 530863"/>
                <a:gd name="connsiteY28" fmla="*/ 83630 h 221313"/>
                <a:gd name="connsiteX29" fmla="*/ 251179 w 530863"/>
                <a:gd name="connsiteY29" fmla="*/ 76917 h 221313"/>
                <a:gd name="connsiteX30" fmla="*/ 200547 w 530863"/>
                <a:gd name="connsiteY30" fmla="*/ 130758 h 221313"/>
                <a:gd name="connsiteX31" fmla="*/ 189170 w 530863"/>
                <a:gd name="connsiteY31" fmla="*/ 136628 h 221313"/>
                <a:gd name="connsiteX32" fmla="*/ 177691 w 530863"/>
                <a:gd name="connsiteY32" fmla="*/ 120773 h 221313"/>
                <a:gd name="connsiteX33" fmla="*/ 251260 w 530863"/>
                <a:gd name="connsiteY33" fmla="*/ 12752 h 221313"/>
                <a:gd name="connsiteX34" fmla="*/ 240471 w 530863"/>
                <a:gd name="connsiteY34" fmla="*/ 0 h 221313"/>
                <a:gd name="connsiteX35" fmla="*/ 182944 w 530863"/>
                <a:gd name="connsiteY35" fmla="*/ 45408 h 221313"/>
                <a:gd name="connsiteX36" fmla="*/ 148400 w 530863"/>
                <a:gd name="connsiteY36" fmla="*/ 121434 h 221313"/>
                <a:gd name="connsiteX37" fmla="*/ 123010 w 530863"/>
                <a:gd name="connsiteY37" fmla="*/ 134172 h 221313"/>
                <a:gd name="connsiteX38" fmla="*/ 112018 w 530863"/>
                <a:gd name="connsiteY38" fmla="*/ 123411 h 221313"/>
                <a:gd name="connsiteX39" fmla="*/ 176508 w 530863"/>
                <a:gd name="connsiteY39" fmla="*/ 27231 h 221313"/>
                <a:gd name="connsiteX40" fmla="*/ 165131 w 530863"/>
                <a:gd name="connsiteY40" fmla="*/ 16409 h 221313"/>
                <a:gd name="connsiteX41" fmla="*/ 110687 w 530863"/>
                <a:gd name="connsiteY41" fmla="*/ 55097 h 221313"/>
                <a:gd name="connsiteX42" fmla="*/ 81145 w 530863"/>
                <a:gd name="connsiteY42" fmla="*/ 126413 h 221313"/>
                <a:gd name="connsiteX43" fmla="*/ 52618 w 530863"/>
                <a:gd name="connsiteY43" fmla="*/ 139435 h 221313"/>
                <a:gd name="connsiteX44" fmla="*/ 44033 w 530863"/>
                <a:gd name="connsiteY44" fmla="*/ 134955 h 221313"/>
                <a:gd name="connsiteX45" fmla="*/ 79050 w 530863"/>
                <a:gd name="connsiteY45" fmla="*/ 90357 h 221313"/>
                <a:gd name="connsiteX46" fmla="*/ 63637 w 530863"/>
                <a:gd name="connsiteY46" fmla="*/ 73827 h 221313"/>
                <a:gd name="connsiteX47" fmla="*/ 13546 w 530863"/>
                <a:gd name="connsiteY47" fmla="*/ 131703 h 221313"/>
                <a:gd name="connsiteX48" fmla="*/ 13749 w 530863"/>
                <a:gd name="connsiteY48" fmla="*/ 135110 h 221313"/>
                <a:gd name="connsiteX49" fmla="*/ 202 w 530863"/>
                <a:gd name="connsiteY49" fmla="*/ 147606 h 221313"/>
                <a:gd name="connsiteX50" fmla="*/ 17980 w 530863"/>
                <a:gd name="connsiteY50" fmla="*/ 149785 h 221313"/>
                <a:gd name="connsiteX51" fmla="*/ 42181 w 530863"/>
                <a:gd name="connsiteY51" fmla="*/ 160331 h 221313"/>
                <a:gd name="connsiteX52" fmla="*/ 83552 w 530863"/>
                <a:gd name="connsiteY52" fmla="*/ 143058 h 221313"/>
                <a:gd name="connsiteX53" fmla="*/ 110322 w 530863"/>
                <a:gd name="connsiteY53" fmla="*/ 158847 h 221313"/>
                <a:gd name="connsiteX54" fmla="*/ 148718 w 530863"/>
                <a:gd name="connsiteY54" fmla="*/ 140967 h 221313"/>
                <a:gd name="connsiteX55" fmla="*/ 172067 w 530863"/>
                <a:gd name="connsiteY55" fmla="*/ 161275 h 221313"/>
                <a:gd name="connsiteX56" fmla="*/ 202318 w 530863"/>
                <a:gd name="connsiteY56" fmla="*/ 145825 h 221313"/>
                <a:gd name="connsiteX57" fmla="*/ 221476 w 530863"/>
                <a:gd name="connsiteY57" fmla="*/ 160331 h 221313"/>
                <a:gd name="connsiteX58" fmla="*/ 276116 w 530863"/>
                <a:gd name="connsiteY58" fmla="*/ 98258 h 221313"/>
                <a:gd name="connsiteX59" fmla="*/ 280037 w 530863"/>
                <a:gd name="connsiteY59" fmla="*/ 96186 h 221313"/>
                <a:gd name="connsiteX60" fmla="*/ 296599 w 530863"/>
                <a:gd name="connsiteY60" fmla="*/ 98453 h 221313"/>
                <a:gd name="connsiteX61" fmla="*/ 273453 w 530863"/>
                <a:gd name="connsiteY61" fmla="*/ 136595 h 221313"/>
                <a:gd name="connsiteX62" fmla="*/ 291502 w 530863"/>
                <a:gd name="connsiteY62" fmla="*/ 154184 h 221313"/>
                <a:gd name="connsiteX63" fmla="*/ 315885 w 530863"/>
                <a:gd name="connsiteY63" fmla="*/ 143052 h 221313"/>
                <a:gd name="connsiteX64" fmla="*/ 307976 w 530863"/>
                <a:gd name="connsiteY64" fmla="*/ 155803 h 221313"/>
                <a:gd name="connsiteX65" fmla="*/ 267619 w 530863"/>
                <a:gd name="connsiteY65" fmla="*/ 172941 h 221313"/>
                <a:gd name="connsiteX66" fmla="*/ 243418 w 530863"/>
                <a:gd name="connsiteY66" fmla="*/ 206029 h 221313"/>
                <a:gd name="connsiteX67" fmla="*/ 263583 w 530863"/>
                <a:gd name="connsiteY67" fmla="*/ 221952 h 221313"/>
                <a:gd name="connsiteX68" fmla="*/ 326451 w 530863"/>
                <a:gd name="connsiteY68" fmla="*/ 165681 h 221313"/>
                <a:gd name="connsiteX69" fmla="*/ 363495 w 530863"/>
                <a:gd name="connsiteY69" fmla="*/ 144462 h 221313"/>
                <a:gd name="connsiteX70" fmla="*/ 379044 w 530863"/>
                <a:gd name="connsiteY70" fmla="*/ 152626 h 221313"/>
                <a:gd name="connsiteX71" fmla="*/ 401014 w 530863"/>
                <a:gd name="connsiteY71" fmla="*/ 144711 h 221313"/>
                <a:gd name="connsiteX72" fmla="*/ 395876 w 530863"/>
                <a:gd name="connsiteY72" fmla="*/ 154292 h 221313"/>
                <a:gd name="connsiteX73" fmla="*/ 358453 w 530863"/>
                <a:gd name="connsiteY73" fmla="*/ 172037 h 221313"/>
                <a:gd name="connsiteX74" fmla="*/ 331818 w 530863"/>
                <a:gd name="connsiteY74" fmla="*/ 206177 h 221313"/>
                <a:gd name="connsiteX75" fmla="*/ 351375 w 530863"/>
                <a:gd name="connsiteY75" fmla="*/ 221696 h 221313"/>
                <a:gd name="connsiteX76" fmla="*/ 415635 w 530863"/>
                <a:gd name="connsiteY76" fmla="*/ 159960 h 221313"/>
                <a:gd name="connsiteX77" fmla="*/ 452254 w 530863"/>
                <a:gd name="connsiteY77" fmla="*/ 135198 h 221313"/>
                <a:gd name="connsiteX78" fmla="*/ 451558 w 530863"/>
                <a:gd name="connsiteY78" fmla="*/ 140629 h 221313"/>
                <a:gd name="connsiteX79" fmla="*/ 475285 w 530863"/>
                <a:gd name="connsiteY79" fmla="*/ 159838 h 221313"/>
                <a:gd name="connsiteX80" fmla="*/ 513100 w 530863"/>
                <a:gd name="connsiteY80" fmla="*/ 115308 h 221313"/>
                <a:gd name="connsiteX81" fmla="*/ 511748 w 530863"/>
                <a:gd name="connsiteY81" fmla="*/ 99047 h 221313"/>
                <a:gd name="connsiteX82" fmla="*/ 520266 w 530863"/>
                <a:gd name="connsiteY82" fmla="*/ 88184 h 221313"/>
                <a:gd name="connsiteX83" fmla="*/ 531149 w 530863"/>
                <a:gd name="connsiteY83" fmla="*/ 81505 h 221313"/>
                <a:gd name="connsiteX84" fmla="*/ 518238 w 530863"/>
                <a:gd name="connsiteY84" fmla="*/ 70372 h 221313"/>
                <a:gd name="connsiteX85" fmla="*/ 224856 w 530863"/>
                <a:gd name="connsiteY85" fmla="*/ 29350 h 221313"/>
                <a:gd name="connsiteX86" fmla="*/ 226005 w 530863"/>
                <a:gd name="connsiteY86" fmla="*/ 31239 h 221313"/>
                <a:gd name="connsiteX87" fmla="*/ 180558 w 530863"/>
                <a:gd name="connsiteY87" fmla="*/ 98575 h 221313"/>
                <a:gd name="connsiteX88" fmla="*/ 224835 w 530863"/>
                <a:gd name="connsiteY88" fmla="*/ 29350 h 221313"/>
                <a:gd name="connsiteX89" fmla="*/ 39193 w 530863"/>
                <a:gd name="connsiteY89" fmla="*/ 121677 h 221313"/>
                <a:gd name="connsiteX90" fmla="*/ 58243 w 530863"/>
                <a:gd name="connsiteY90" fmla="*/ 92732 h 221313"/>
                <a:gd name="connsiteX91" fmla="*/ 61014 w 530863"/>
                <a:gd name="connsiteY91" fmla="*/ 96058 h 221313"/>
                <a:gd name="connsiteX92" fmla="*/ 39227 w 530863"/>
                <a:gd name="connsiteY92" fmla="*/ 121677 h 221313"/>
                <a:gd name="connsiteX93" fmla="*/ 149549 w 530863"/>
                <a:gd name="connsiteY93" fmla="*/ 42871 h 221313"/>
                <a:gd name="connsiteX94" fmla="*/ 150915 w 530863"/>
                <a:gd name="connsiteY94" fmla="*/ 44875 h 221313"/>
                <a:gd name="connsiteX95" fmla="*/ 112153 w 530863"/>
                <a:gd name="connsiteY95" fmla="*/ 103945 h 221313"/>
                <a:gd name="connsiteX96" fmla="*/ 149536 w 530863"/>
                <a:gd name="connsiteY96" fmla="*/ 42885 h 221313"/>
                <a:gd name="connsiteX97" fmla="*/ 268221 w 530863"/>
                <a:gd name="connsiteY97" fmla="*/ 201171 h 221313"/>
                <a:gd name="connsiteX98" fmla="*/ 265719 w 530863"/>
                <a:gd name="connsiteY98" fmla="*/ 198499 h 221313"/>
                <a:gd name="connsiteX99" fmla="*/ 299418 w 530863"/>
                <a:gd name="connsiteY99" fmla="*/ 172570 h 221313"/>
                <a:gd name="connsiteX100" fmla="*/ 268200 w 530863"/>
                <a:gd name="connsiteY100" fmla="*/ 201178 h 221313"/>
                <a:gd name="connsiteX101" fmla="*/ 356688 w 530863"/>
                <a:gd name="connsiteY101" fmla="*/ 201718 h 221313"/>
                <a:gd name="connsiteX102" fmla="*/ 354457 w 530863"/>
                <a:gd name="connsiteY102" fmla="*/ 199154 h 221313"/>
                <a:gd name="connsiteX103" fmla="*/ 386074 w 530863"/>
                <a:gd name="connsiteY103" fmla="*/ 172557 h 221313"/>
                <a:gd name="connsiteX104" fmla="*/ 356668 w 530863"/>
                <a:gd name="connsiteY104" fmla="*/ 201704 h 221313"/>
                <a:gd name="connsiteX105" fmla="*/ 477435 w 530863"/>
                <a:gd name="connsiteY105" fmla="*/ 138551 h 221313"/>
                <a:gd name="connsiteX106" fmla="*/ 473920 w 530863"/>
                <a:gd name="connsiteY106" fmla="*/ 133538 h 221313"/>
                <a:gd name="connsiteX107" fmla="*/ 466362 w 530863"/>
                <a:gd name="connsiteY107" fmla="*/ 126373 h 221313"/>
                <a:gd name="connsiteX108" fmla="*/ 463671 w 530863"/>
                <a:gd name="connsiteY108" fmla="*/ 126609 h 221313"/>
                <a:gd name="connsiteX109" fmla="*/ 495578 w 530863"/>
                <a:gd name="connsiteY109" fmla="*/ 98001 h 221313"/>
                <a:gd name="connsiteX110" fmla="*/ 477394 w 530863"/>
                <a:gd name="connsiteY110" fmla="*/ 138551 h 22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30863" h="221313">
                  <a:moveTo>
                    <a:pt x="518204" y="70129"/>
                  </a:moveTo>
                  <a:cubicBezTo>
                    <a:pt x="506780" y="70109"/>
                    <a:pt x="496417" y="79305"/>
                    <a:pt x="483526" y="90013"/>
                  </a:cubicBezTo>
                  <a:cubicBezTo>
                    <a:pt x="471696" y="99823"/>
                    <a:pt x="447495" y="124625"/>
                    <a:pt x="425417" y="138754"/>
                  </a:cubicBezTo>
                  <a:cubicBezTo>
                    <a:pt x="431568" y="129105"/>
                    <a:pt x="446400" y="108257"/>
                    <a:pt x="448631" y="98474"/>
                  </a:cubicBezTo>
                  <a:cubicBezTo>
                    <a:pt x="450976" y="88218"/>
                    <a:pt x="443446" y="84237"/>
                    <a:pt x="433082" y="90579"/>
                  </a:cubicBezTo>
                  <a:cubicBezTo>
                    <a:pt x="421793" y="97529"/>
                    <a:pt x="411025" y="130927"/>
                    <a:pt x="395078" y="130927"/>
                  </a:cubicBezTo>
                  <a:cubicBezTo>
                    <a:pt x="392171" y="130927"/>
                    <a:pt x="390143" y="129510"/>
                    <a:pt x="390171" y="126272"/>
                  </a:cubicBezTo>
                  <a:cubicBezTo>
                    <a:pt x="390238" y="116488"/>
                    <a:pt x="405414" y="96989"/>
                    <a:pt x="432657" y="86262"/>
                  </a:cubicBezTo>
                  <a:cubicBezTo>
                    <a:pt x="436882" y="84575"/>
                    <a:pt x="438504" y="81856"/>
                    <a:pt x="438524" y="79515"/>
                  </a:cubicBezTo>
                  <a:cubicBezTo>
                    <a:pt x="438524" y="78772"/>
                    <a:pt x="438403" y="73820"/>
                    <a:pt x="430034" y="73820"/>
                  </a:cubicBezTo>
                  <a:cubicBezTo>
                    <a:pt x="403129" y="73820"/>
                    <a:pt x="366815" y="105160"/>
                    <a:pt x="361725" y="129186"/>
                  </a:cubicBezTo>
                  <a:cubicBezTo>
                    <a:pt x="356485" y="134449"/>
                    <a:pt x="347056" y="142249"/>
                    <a:pt x="335104" y="147336"/>
                  </a:cubicBezTo>
                  <a:cubicBezTo>
                    <a:pt x="348597" y="128262"/>
                    <a:pt x="360210" y="112926"/>
                    <a:pt x="366301" y="97003"/>
                  </a:cubicBezTo>
                  <a:cubicBezTo>
                    <a:pt x="373331" y="78448"/>
                    <a:pt x="363327" y="76020"/>
                    <a:pt x="353051" y="81444"/>
                  </a:cubicBezTo>
                  <a:cubicBezTo>
                    <a:pt x="343047" y="86720"/>
                    <a:pt x="336016" y="101368"/>
                    <a:pt x="333042" y="106948"/>
                  </a:cubicBezTo>
                  <a:cubicBezTo>
                    <a:pt x="330135" y="112481"/>
                    <a:pt x="327634" y="119565"/>
                    <a:pt x="318846" y="126616"/>
                  </a:cubicBezTo>
                  <a:cubicBezTo>
                    <a:pt x="310058" y="133667"/>
                    <a:pt x="300932" y="132485"/>
                    <a:pt x="307368" y="118722"/>
                  </a:cubicBezTo>
                  <a:cubicBezTo>
                    <a:pt x="313134" y="106428"/>
                    <a:pt x="326093" y="93535"/>
                    <a:pt x="337246" y="87598"/>
                  </a:cubicBezTo>
                  <a:cubicBezTo>
                    <a:pt x="339883" y="86180"/>
                    <a:pt x="342202" y="85344"/>
                    <a:pt x="342114" y="81795"/>
                  </a:cubicBezTo>
                  <a:cubicBezTo>
                    <a:pt x="341979" y="76161"/>
                    <a:pt x="335448" y="72254"/>
                    <a:pt x="326140" y="76262"/>
                  </a:cubicBezTo>
                  <a:cubicBezTo>
                    <a:pt x="313499" y="81728"/>
                    <a:pt x="307429" y="85371"/>
                    <a:pt x="296714" y="85371"/>
                  </a:cubicBezTo>
                  <a:cubicBezTo>
                    <a:pt x="288210" y="85371"/>
                    <a:pt x="283802" y="83077"/>
                    <a:pt x="280172" y="81572"/>
                  </a:cubicBezTo>
                  <a:cubicBezTo>
                    <a:pt x="275305" y="79508"/>
                    <a:pt x="271722" y="80223"/>
                    <a:pt x="269830" y="80830"/>
                  </a:cubicBezTo>
                  <a:cubicBezTo>
                    <a:pt x="268126" y="81410"/>
                    <a:pt x="265436" y="83056"/>
                    <a:pt x="263184" y="85519"/>
                  </a:cubicBezTo>
                  <a:cubicBezTo>
                    <a:pt x="261400" y="87476"/>
                    <a:pt x="259892" y="90681"/>
                    <a:pt x="259534" y="92739"/>
                  </a:cubicBezTo>
                  <a:cubicBezTo>
                    <a:pt x="257033" y="107785"/>
                    <a:pt x="243837" y="134773"/>
                    <a:pt x="234144" y="134773"/>
                  </a:cubicBezTo>
                  <a:cubicBezTo>
                    <a:pt x="230797" y="134773"/>
                    <a:pt x="227113" y="133828"/>
                    <a:pt x="228060" y="126137"/>
                  </a:cubicBezTo>
                  <a:cubicBezTo>
                    <a:pt x="229614" y="113546"/>
                    <a:pt x="244824" y="96530"/>
                    <a:pt x="248340" y="93143"/>
                  </a:cubicBezTo>
                  <a:cubicBezTo>
                    <a:pt x="251855" y="89729"/>
                    <a:pt x="258480" y="87408"/>
                    <a:pt x="258953" y="83630"/>
                  </a:cubicBezTo>
                  <a:cubicBezTo>
                    <a:pt x="259358" y="80459"/>
                    <a:pt x="257425" y="76917"/>
                    <a:pt x="251179" y="76917"/>
                  </a:cubicBezTo>
                  <a:cubicBezTo>
                    <a:pt x="230676" y="76917"/>
                    <a:pt x="203278" y="105281"/>
                    <a:pt x="200547" y="130758"/>
                  </a:cubicBezTo>
                  <a:cubicBezTo>
                    <a:pt x="197370" y="133727"/>
                    <a:pt x="193543" y="136628"/>
                    <a:pt x="189170" y="136628"/>
                  </a:cubicBezTo>
                  <a:cubicBezTo>
                    <a:pt x="179706" y="136628"/>
                    <a:pt x="177015" y="127790"/>
                    <a:pt x="177691" y="120773"/>
                  </a:cubicBezTo>
                  <a:cubicBezTo>
                    <a:pt x="202595" y="98345"/>
                    <a:pt x="249834" y="48343"/>
                    <a:pt x="251260" y="12752"/>
                  </a:cubicBezTo>
                  <a:cubicBezTo>
                    <a:pt x="251598" y="4251"/>
                    <a:pt x="247447" y="0"/>
                    <a:pt x="240471" y="0"/>
                  </a:cubicBezTo>
                  <a:cubicBezTo>
                    <a:pt x="222895" y="0"/>
                    <a:pt x="198262" y="25639"/>
                    <a:pt x="182944" y="45408"/>
                  </a:cubicBezTo>
                  <a:cubicBezTo>
                    <a:pt x="164097" y="69751"/>
                    <a:pt x="152497" y="99148"/>
                    <a:pt x="148400" y="121434"/>
                  </a:cubicBezTo>
                  <a:cubicBezTo>
                    <a:pt x="134610" y="133376"/>
                    <a:pt x="129013" y="134172"/>
                    <a:pt x="123010" y="134172"/>
                  </a:cubicBezTo>
                  <a:cubicBezTo>
                    <a:pt x="114668" y="134172"/>
                    <a:pt x="111754" y="128147"/>
                    <a:pt x="112018" y="123411"/>
                  </a:cubicBezTo>
                  <a:cubicBezTo>
                    <a:pt x="135272" y="102320"/>
                    <a:pt x="175697" y="52067"/>
                    <a:pt x="176508" y="27231"/>
                  </a:cubicBezTo>
                  <a:cubicBezTo>
                    <a:pt x="176751" y="19877"/>
                    <a:pt x="172588" y="16409"/>
                    <a:pt x="165131" y="16409"/>
                  </a:cubicBezTo>
                  <a:cubicBezTo>
                    <a:pt x="149279" y="16409"/>
                    <a:pt x="126829" y="33108"/>
                    <a:pt x="110687" y="55097"/>
                  </a:cubicBezTo>
                  <a:cubicBezTo>
                    <a:pt x="94564" y="77092"/>
                    <a:pt x="84106" y="102960"/>
                    <a:pt x="81145" y="126413"/>
                  </a:cubicBezTo>
                  <a:cubicBezTo>
                    <a:pt x="69079" y="137236"/>
                    <a:pt x="60054" y="139435"/>
                    <a:pt x="52618" y="139435"/>
                  </a:cubicBezTo>
                  <a:cubicBezTo>
                    <a:pt x="48123" y="139435"/>
                    <a:pt x="44824" y="136277"/>
                    <a:pt x="44033" y="134955"/>
                  </a:cubicBezTo>
                  <a:cubicBezTo>
                    <a:pt x="54714" y="128802"/>
                    <a:pt x="79050" y="113364"/>
                    <a:pt x="79050" y="90357"/>
                  </a:cubicBezTo>
                  <a:cubicBezTo>
                    <a:pt x="79050" y="78927"/>
                    <a:pt x="71323" y="73827"/>
                    <a:pt x="63637" y="73827"/>
                  </a:cubicBezTo>
                  <a:cubicBezTo>
                    <a:pt x="44087" y="73827"/>
                    <a:pt x="13343" y="98143"/>
                    <a:pt x="13546" y="131703"/>
                  </a:cubicBezTo>
                  <a:cubicBezTo>
                    <a:pt x="13546" y="132297"/>
                    <a:pt x="13641" y="134361"/>
                    <a:pt x="13749" y="135110"/>
                  </a:cubicBezTo>
                  <a:cubicBezTo>
                    <a:pt x="4893" y="138147"/>
                    <a:pt x="-1204" y="141250"/>
                    <a:pt x="202" y="147606"/>
                  </a:cubicBezTo>
                  <a:cubicBezTo>
                    <a:pt x="1486" y="153368"/>
                    <a:pt x="8652" y="153071"/>
                    <a:pt x="17980" y="149785"/>
                  </a:cubicBezTo>
                  <a:cubicBezTo>
                    <a:pt x="20130" y="153766"/>
                    <a:pt x="29269" y="160331"/>
                    <a:pt x="42181" y="160331"/>
                  </a:cubicBezTo>
                  <a:cubicBezTo>
                    <a:pt x="59662" y="160331"/>
                    <a:pt x="73006" y="152052"/>
                    <a:pt x="83552" y="143058"/>
                  </a:cubicBezTo>
                  <a:cubicBezTo>
                    <a:pt x="87980" y="153415"/>
                    <a:pt x="98897" y="158847"/>
                    <a:pt x="110322" y="158847"/>
                  </a:cubicBezTo>
                  <a:cubicBezTo>
                    <a:pt x="124179" y="158847"/>
                    <a:pt x="137902" y="149468"/>
                    <a:pt x="148718" y="140967"/>
                  </a:cubicBezTo>
                  <a:cubicBezTo>
                    <a:pt x="149975" y="148908"/>
                    <a:pt x="158067" y="161275"/>
                    <a:pt x="172067" y="161275"/>
                  </a:cubicBezTo>
                  <a:cubicBezTo>
                    <a:pt x="184843" y="161275"/>
                    <a:pt x="194605" y="153853"/>
                    <a:pt x="202318" y="145825"/>
                  </a:cubicBezTo>
                  <a:cubicBezTo>
                    <a:pt x="204346" y="153921"/>
                    <a:pt x="211782" y="160331"/>
                    <a:pt x="221476" y="160331"/>
                  </a:cubicBezTo>
                  <a:cubicBezTo>
                    <a:pt x="253809" y="160331"/>
                    <a:pt x="271939" y="114653"/>
                    <a:pt x="276116" y="98258"/>
                  </a:cubicBezTo>
                  <a:cubicBezTo>
                    <a:pt x="276657" y="96166"/>
                    <a:pt x="278658" y="95694"/>
                    <a:pt x="280037" y="96186"/>
                  </a:cubicBezTo>
                  <a:cubicBezTo>
                    <a:pt x="286053" y="98278"/>
                    <a:pt x="289001" y="99317"/>
                    <a:pt x="296599" y="98453"/>
                  </a:cubicBezTo>
                  <a:cubicBezTo>
                    <a:pt x="284296" y="108102"/>
                    <a:pt x="273453" y="124565"/>
                    <a:pt x="273453" y="136595"/>
                  </a:cubicBezTo>
                  <a:cubicBezTo>
                    <a:pt x="273453" y="148605"/>
                    <a:pt x="283883" y="154184"/>
                    <a:pt x="291502" y="154184"/>
                  </a:cubicBezTo>
                  <a:cubicBezTo>
                    <a:pt x="299141" y="154184"/>
                    <a:pt x="309240" y="149259"/>
                    <a:pt x="315885" y="143052"/>
                  </a:cubicBezTo>
                  <a:cubicBezTo>
                    <a:pt x="314128" y="146587"/>
                    <a:pt x="311762" y="151992"/>
                    <a:pt x="307976" y="155803"/>
                  </a:cubicBezTo>
                  <a:cubicBezTo>
                    <a:pt x="301013" y="157713"/>
                    <a:pt x="280598" y="165067"/>
                    <a:pt x="267619" y="172941"/>
                  </a:cubicBezTo>
                  <a:cubicBezTo>
                    <a:pt x="255316" y="180430"/>
                    <a:pt x="243418" y="192332"/>
                    <a:pt x="243418" y="206029"/>
                  </a:cubicBezTo>
                  <a:cubicBezTo>
                    <a:pt x="243418" y="213356"/>
                    <a:pt x="249435" y="221952"/>
                    <a:pt x="263583" y="221952"/>
                  </a:cubicBezTo>
                  <a:cubicBezTo>
                    <a:pt x="287365" y="221952"/>
                    <a:pt x="304008" y="206434"/>
                    <a:pt x="326451" y="165681"/>
                  </a:cubicBezTo>
                  <a:cubicBezTo>
                    <a:pt x="345041" y="157902"/>
                    <a:pt x="356195" y="150635"/>
                    <a:pt x="363495" y="144462"/>
                  </a:cubicBezTo>
                  <a:cubicBezTo>
                    <a:pt x="366700" y="150035"/>
                    <a:pt x="372865" y="152626"/>
                    <a:pt x="379044" y="152626"/>
                  </a:cubicBezTo>
                  <a:cubicBezTo>
                    <a:pt x="388169" y="152626"/>
                    <a:pt x="393645" y="149994"/>
                    <a:pt x="401014" y="144711"/>
                  </a:cubicBezTo>
                  <a:cubicBezTo>
                    <a:pt x="399999" y="147208"/>
                    <a:pt x="398377" y="150959"/>
                    <a:pt x="395876" y="154292"/>
                  </a:cubicBezTo>
                  <a:cubicBezTo>
                    <a:pt x="382586" y="159811"/>
                    <a:pt x="366625" y="167112"/>
                    <a:pt x="358453" y="172037"/>
                  </a:cubicBezTo>
                  <a:cubicBezTo>
                    <a:pt x="336652" y="185153"/>
                    <a:pt x="331818" y="196913"/>
                    <a:pt x="331818" y="206177"/>
                  </a:cubicBezTo>
                  <a:cubicBezTo>
                    <a:pt x="331818" y="211845"/>
                    <a:pt x="336685" y="221696"/>
                    <a:pt x="351375" y="221696"/>
                  </a:cubicBezTo>
                  <a:cubicBezTo>
                    <a:pt x="383147" y="221696"/>
                    <a:pt x="402818" y="182259"/>
                    <a:pt x="415635" y="159960"/>
                  </a:cubicBezTo>
                  <a:cubicBezTo>
                    <a:pt x="425032" y="154987"/>
                    <a:pt x="438457" y="145764"/>
                    <a:pt x="452254" y="135198"/>
                  </a:cubicBezTo>
                  <a:cubicBezTo>
                    <a:pt x="451780" y="136885"/>
                    <a:pt x="451558" y="138639"/>
                    <a:pt x="451558" y="140629"/>
                  </a:cubicBezTo>
                  <a:cubicBezTo>
                    <a:pt x="451558" y="150527"/>
                    <a:pt x="460549" y="159838"/>
                    <a:pt x="475285" y="159838"/>
                  </a:cubicBezTo>
                  <a:cubicBezTo>
                    <a:pt x="504400" y="159838"/>
                    <a:pt x="513459" y="138423"/>
                    <a:pt x="513100" y="115308"/>
                  </a:cubicBezTo>
                  <a:cubicBezTo>
                    <a:pt x="512965" y="107751"/>
                    <a:pt x="511850" y="101732"/>
                    <a:pt x="511748" y="99047"/>
                  </a:cubicBezTo>
                  <a:cubicBezTo>
                    <a:pt x="511478" y="91990"/>
                    <a:pt x="513830" y="88184"/>
                    <a:pt x="520266" y="88184"/>
                  </a:cubicBezTo>
                  <a:cubicBezTo>
                    <a:pt x="526755" y="88184"/>
                    <a:pt x="531149" y="87037"/>
                    <a:pt x="531149" y="81505"/>
                  </a:cubicBezTo>
                  <a:cubicBezTo>
                    <a:pt x="531149" y="73847"/>
                    <a:pt x="525674" y="70372"/>
                    <a:pt x="518238" y="70372"/>
                  </a:cubicBezTo>
                  <a:moveTo>
                    <a:pt x="224856" y="29350"/>
                  </a:moveTo>
                  <a:cubicBezTo>
                    <a:pt x="225687" y="29350"/>
                    <a:pt x="226032" y="30092"/>
                    <a:pt x="226005" y="31239"/>
                  </a:cubicBezTo>
                  <a:cubicBezTo>
                    <a:pt x="225755" y="40347"/>
                    <a:pt x="202277" y="77153"/>
                    <a:pt x="180558" y="98575"/>
                  </a:cubicBezTo>
                  <a:cubicBezTo>
                    <a:pt x="193631" y="60218"/>
                    <a:pt x="219698" y="29350"/>
                    <a:pt x="224835" y="29350"/>
                  </a:cubicBezTo>
                  <a:moveTo>
                    <a:pt x="39193" y="121677"/>
                  </a:moveTo>
                  <a:cubicBezTo>
                    <a:pt x="40139" y="105329"/>
                    <a:pt x="53119" y="92732"/>
                    <a:pt x="58243" y="92732"/>
                  </a:cubicBezTo>
                  <a:cubicBezTo>
                    <a:pt x="60136" y="92732"/>
                    <a:pt x="61014" y="93811"/>
                    <a:pt x="61014" y="96058"/>
                  </a:cubicBezTo>
                  <a:cubicBezTo>
                    <a:pt x="61014" y="101888"/>
                    <a:pt x="53173" y="114073"/>
                    <a:pt x="39227" y="121677"/>
                  </a:cubicBezTo>
                  <a:moveTo>
                    <a:pt x="149549" y="42871"/>
                  </a:moveTo>
                  <a:cubicBezTo>
                    <a:pt x="150530" y="42871"/>
                    <a:pt x="150949" y="43633"/>
                    <a:pt x="150915" y="44875"/>
                  </a:cubicBezTo>
                  <a:cubicBezTo>
                    <a:pt x="150746" y="51608"/>
                    <a:pt x="133846" y="82524"/>
                    <a:pt x="112153" y="103945"/>
                  </a:cubicBezTo>
                  <a:cubicBezTo>
                    <a:pt x="123551" y="69198"/>
                    <a:pt x="142100" y="42885"/>
                    <a:pt x="149536" y="42885"/>
                  </a:cubicBezTo>
                  <a:moveTo>
                    <a:pt x="268221" y="201171"/>
                  </a:moveTo>
                  <a:cubicBezTo>
                    <a:pt x="266558" y="201171"/>
                    <a:pt x="265719" y="200091"/>
                    <a:pt x="265719" y="198499"/>
                  </a:cubicBezTo>
                  <a:cubicBezTo>
                    <a:pt x="265719" y="188561"/>
                    <a:pt x="287825" y="176814"/>
                    <a:pt x="299418" y="172570"/>
                  </a:cubicBezTo>
                  <a:cubicBezTo>
                    <a:pt x="294415" y="180653"/>
                    <a:pt x="276055" y="201178"/>
                    <a:pt x="268200" y="201178"/>
                  </a:cubicBezTo>
                  <a:moveTo>
                    <a:pt x="356688" y="201718"/>
                  </a:moveTo>
                  <a:cubicBezTo>
                    <a:pt x="355066" y="201718"/>
                    <a:pt x="354457" y="200746"/>
                    <a:pt x="354457" y="199154"/>
                  </a:cubicBezTo>
                  <a:cubicBezTo>
                    <a:pt x="354457" y="190382"/>
                    <a:pt x="374494" y="176794"/>
                    <a:pt x="386074" y="172557"/>
                  </a:cubicBezTo>
                  <a:cubicBezTo>
                    <a:pt x="380057" y="182947"/>
                    <a:pt x="363327" y="201704"/>
                    <a:pt x="356668" y="201704"/>
                  </a:cubicBezTo>
                  <a:moveTo>
                    <a:pt x="477435" y="138551"/>
                  </a:moveTo>
                  <a:cubicBezTo>
                    <a:pt x="476042" y="138551"/>
                    <a:pt x="473920" y="138214"/>
                    <a:pt x="473920" y="133538"/>
                  </a:cubicBezTo>
                  <a:cubicBezTo>
                    <a:pt x="473920" y="130138"/>
                    <a:pt x="472297" y="126373"/>
                    <a:pt x="466362" y="126373"/>
                  </a:cubicBezTo>
                  <a:cubicBezTo>
                    <a:pt x="465551" y="126373"/>
                    <a:pt x="464672" y="126440"/>
                    <a:pt x="463671" y="126609"/>
                  </a:cubicBezTo>
                  <a:cubicBezTo>
                    <a:pt x="476380" y="116556"/>
                    <a:pt x="486317" y="105491"/>
                    <a:pt x="495578" y="98001"/>
                  </a:cubicBezTo>
                  <a:cubicBezTo>
                    <a:pt x="493686" y="120874"/>
                    <a:pt x="488210" y="138551"/>
                    <a:pt x="477394" y="138551"/>
                  </a:cubicBezTo>
                </a:path>
              </a:pathLst>
            </a:custGeom>
            <a:solidFill>
              <a:srgbClr val="D31245"/>
            </a:solidFill>
            <a:ln w="6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13DDA7C-60D7-4C28-AF4A-B5C88592B130}"/>
                </a:ext>
              </a:extLst>
            </p:cNvPr>
            <p:cNvSpPr/>
            <p:nvPr/>
          </p:nvSpPr>
          <p:spPr>
            <a:xfrm>
              <a:off x="7540396" y="1444306"/>
              <a:ext cx="650862" cy="195928"/>
            </a:xfrm>
            <a:custGeom>
              <a:avLst/>
              <a:gdLst>
                <a:gd name="connsiteX0" fmla="*/ 572163 w 650861"/>
                <a:gd name="connsiteY0" fmla="*/ 71059 h 195927"/>
                <a:gd name="connsiteX1" fmla="*/ 566863 w 650861"/>
                <a:gd name="connsiteY1" fmla="*/ 80465 h 195927"/>
                <a:gd name="connsiteX2" fmla="*/ 570730 w 650861"/>
                <a:gd name="connsiteY2" fmla="*/ 83906 h 195927"/>
                <a:gd name="connsiteX3" fmla="*/ 596823 w 650861"/>
                <a:gd name="connsiteY3" fmla="*/ 57525 h 195927"/>
                <a:gd name="connsiteX4" fmla="*/ 583729 w 650861"/>
                <a:gd name="connsiteY4" fmla="*/ 42438 h 195927"/>
                <a:gd name="connsiteX5" fmla="*/ 565984 w 650861"/>
                <a:gd name="connsiteY5" fmla="*/ 57808 h 195927"/>
                <a:gd name="connsiteX6" fmla="*/ 572163 w 650861"/>
                <a:gd name="connsiteY6" fmla="*/ 71059 h 195927"/>
                <a:gd name="connsiteX7" fmla="*/ 107639 w 650861"/>
                <a:gd name="connsiteY7" fmla="*/ 184019 h 195927"/>
                <a:gd name="connsiteX8" fmla="*/ 99230 w 650861"/>
                <a:gd name="connsiteY8" fmla="*/ 168636 h 195927"/>
                <a:gd name="connsiteX9" fmla="*/ 107443 w 650861"/>
                <a:gd name="connsiteY9" fmla="*/ 130542 h 195927"/>
                <a:gd name="connsiteX10" fmla="*/ 102305 w 650861"/>
                <a:gd name="connsiteY10" fmla="*/ 97224 h 195927"/>
                <a:gd name="connsiteX11" fmla="*/ 188765 w 650861"/>
                <a:gd name="connsiteY11" fmla="*/ 30273 h 195927"/>
                <a:gd name="connsiteX12" fmla="*/ 187616 w 650861"/>
                <a:gd name="connsiteY12" fmla="*/ 2124 h 195927"/>
                <a:gd name="connsiteX13" fmla="*/ 157129 w 650861"/>
                <a:gd name="connsiteY13" fmla="*/ 15754 h 195927"/>
                <a:gd name="connsiteX14" fmla="*/ 105685 w 650861"/>
                <a:gd name="connsiteY14" fmla="*/ 77287 h 195927"/>
                <a:gd name="connsiteX15" fmla="*/ 82161 w 650861"/>
                <a:gd name="connsiteY15" fmla="*/ 88642 h 195927"/>
                <a:gd name="connsiteX16" fmla="*/ 112513 w 650861"/>
                <a:gd name="connsiteY16" fmla="*/ 41682 h 195927"/>
                <a:gd name="connsiteX17" fmla="*/ 98385 w 650861"/>
                <a:gd name="connsiteY17" fmla="*/ 32061 h 195927"/>
                <a:gd name="connsiteX18" fmla="*/ 54621 w 650861"/>
                <a:gd name="connsiteY18" fmla="*/ 58307 h 195927"/>
                <a:gd name="connsiteX19" fmla="*/ 4549 w 650861"/>
                <a:gd name="connsiteY19" fmla="*/ 101138 h 195927"/>
                <a:gd name="connsiteX20" fmla="*/ 16515 w 650861"/>
                <a:gd name="connsiteY20" fmla="*/ 113633 h 195927"/>
                <a:gd name="connsiteX21" fmla="*/ 55635 w 650861"/>
                <a:gd name="connsiteY21" fmla="*/ 78393 h 195927"/>
                <a:gd name="connsiteX22" fmla="*/ 68208 w 650861"/>
                <a:gd name="connsiteY22" fmla="*/ 69622 h 195927"/>
                <a:gd name="connsiteX23" fmla="*/ 69695 w 650861"/>
                <a:gd name="connsiteY23" fmla="*/ 71849 h 195927"/>
                <a:gd name="connsiteX24" fmla="*/ 42926 w 650861"/>
                <a:gd name="connsiteY24" fmla="*/ 110104 h 195927"/>
                <a:gd name="connsiteX25" fmla="*/ 0 w 650861"/>
                <a:gd name="connsiteY25" fmla="*/ 162057 h 195927"/>
                <a:gd name="connsiteX26" fmla="*/ 16602 w 650861"/>
                <a:gd name="connsiteY26" fmla="*/ 178385 h 195927"/>
                <a:gd name="connsiteX27" fmla="*/ 54228 w 650861"/>
                <a:gd name="connsiteY27" fmla="*/ 142153 h 195927"/>
                <a:gd name="connsiteX28" fmla="*/ 76557 w 650861"/>
                <a:gd name="connsiteY28" fmla="*/ 101064 h 195927"/>
                <a:gd name="connsiteX29" fmla="*/ 81086 w 650861"/>
                <a:gd name="connsiteY29" fmla="*/ 114733 h 195927"/>
                <a:gd name="connsiteX30" fmla="*/ 66214 w 650861"/>
                <a:gd name="connsiteY30" fmla="*/ 170261 h 195927"/>
                <a:gd name="connsiteX31" fmla="*/ 91699 w 650861"/>
                <a:gd name="connsiteY31" fmla="*/ 196069 h 195927"/>
                <a:gd name="connsiteX32" fmla="*/ 109586 w 650861"/>
                <a:gd name="connsiteY32" fmla="*/ 186731 h 195927"/>
                <a:gd name="connsiteX33" fmla="*/ 107720 w 650861"/>
                <a:gd name="connsiteY33" fmla="*/ 183897 h 195927"/>
                <a:gd name="connsiteX34" fmla="*/ 645259 w 650861"/>
                <a:gd name="connsiteY34" fmla="*/ 72368 h 195927"/>
                <a:gd name="connsiteX35" fmla="*/ 651478 w 650861"/>
                <a:gd name="connsiteY35" fmla="*/ 78596 h 195927"/>
                <a:gd name="connsiteX36" fmla="*/ 645259 w 650861"/>
                <a:gd name="connsiteY36" fmla="*/ 84803 h 195927"/>
                <a:gd name="connsiteX37" fmla="*/ 639019 w 650861"/>
                <a:gd name="connsiteY37" fmla="*/ 78596 h 195927"/>
                <a:gd name="connsiteX38" fmla="*/ 645252 w 650861"/>
                <a:gd name="connsiteY38" fmla="*/ 72334 h 195927"/>
                <a:gd name="connsiteX39" fmla="*/ 645252 w 650861"/>
                <a:gd name="connsiteY39" fmla="*/ 83265 h 195927"/>
                <a:gd name="connsiteX40" fmla="*/ 649943 w 650861"/>
                <a:gd name="connsiteY40" fmla="*/ 78542 h 195927"/>
                <a:gd name="connsiteX41" fmla="*/ 645252 w 650861"/>
                <a:gd name="connsiteY41" fmla="*/ 73846 h 195927"/>
                <a:gd name="connsiteX42" fmla="*/ 640540 w 650861"/>
                <a:gd name="connsiteY42" fmla="*/ 78528 h 195927"/>
                <a:gd name="connsiteX43" fmla="*/ 645232 w 650861"/>
                <a:gd name="connsiteY43" fmla="*/ 83251 h 195927"/>
                <a:gd name="connsiteX44" fmla="*/ 645637 w 650861"/>
                <a:gd name="connsiteY44" fmla="*/ 75357 h 195927"/>
                <a:gd name="connsiteX45" fmla="*/ 647692 w 650861"/>
                <a:gd name="connsiteY45" fmla="*/ 77233 h 195927"/>
                <a:gd name="connsiteX46" fmla="*/ 646408 w 650861"/>
                <a:gd name="connsiteY46" fmla="*/ 78987 h 195927"/>
                <a:gd name="connsiteX47" fmla="*/ 647692 w 650861"/>
                <a:gd name="connsiteY47" fmla="*/ 80458 h 195927"/>
                <a:gd name="connsiteX48" fmla="*/ 648050 w 650861"/>
                <a:gd name="connsiteY48" fmla="*/ 80458 h 195927"/>
                <a:gd name="connsiteX49" fmla="*/ 648186 w 650861"/>
                <a:gd name="connsiteY49" fmla="*/ 80930 h 195927"/>
                <a:gd name="connsiteX50" fmla="*/ 647239 w 650861"/>
                <a:gd name="connsiteY50" fmla="*/ 81672 h 195927"/>
                <a:gd name="connsiteX51" fmla="*/ 645076 w 650861"/>
                <a:gd name="connsiteY51" fmla="*/ 79176 h 195927"/>
                <a:gd name="connsiteX52" fmla="*/ 644353 w 650861"/>
                <a:gd name="connsiteY52" fmla="*/ 79176 h 195927"/>
                <a:gd name="connsiteX53" fmla="*/ 644353 w 650861"/>
                <a:gd name="connsiteY53" fmla="*/ 81538 h 195927"/>
                <a:gd name="connsiteX54" fmla="*/ 643609 w 650861"/>
                <a:gd name="connsiteY54" fmla="*/ 81672 h 195927"/>
                <a:gd name="connsiteX55" fmla="*/ 642866 w 650861"/>
                <a:gd name="connsiteY55" fmla="*/ 80998 h 195927"/>
                <a:gd name="connsiteX56" fmla="*/ 642866 w 650861"/>
                <a:gd name="connsiteY56" fmla="*/ 75438 h 195927"/>
                <a:gd name="connsiteX57" fmla="*/ 643596 w 650861"/>
                <a:gd name="connsiteY57" fmla="*/ 75344 h 195927"/>
                <a:gd name="connsiteX58" fmla="*/ 645624 w 650861"/>
                <a:gd name="connsiteY58" fmla="*/ 75344 h 195927"/>
                <a:gd name="connsiteX59" fmla="*/ 644373 w 650861"/>
                <a:gd name="connsiteY59" fmla="*/ 76504 h 195927"/>
                <a:gd name="connsiteX60" fmla="*/ 644373 w 650861"/>
                <a:gd name="connsiteY60" fmla="*/ 78056 h 195927"/>
                <a:gd name="connsiteX61" fmla="*/ 645299 w 650861"/>
                <a:gd name="connsiteY61" fmla="*/ 78056 h 195927"/>
                <a:gd name="connsiteX62" fmla="*/ 646313 w 650861"/>
                <a:gd name="connsiteY62" fmla="*/ 77246 h 195927"/>
                <a:gd name="connsiteX63" fmla="*/ 645435 w 650861"/>
                <a:gd name="connsiteY63" fmla="*/ 76504 h 195927"/>
                <a:gd name="connsiteX64" fmla="*/ 644380 w 650861"/>
                <a:gd name="connsiteY64" fmla="*/ 76504 h 19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50861" h="195927">
                  <a:moveTo>
                    <a:pt x="572163" y="71059"/>
                  </a:moveTo>
                  <a:cubicBezTo>
                    <a:pt x="571737" y="75074"/>
                    <a:pt x="567256" y="76875"/>
                    <a:pt x="566863" y="80465"/>
                  </a:cubicBezTo>
                  <a:cubicBezTo>
                    <a:pt x="566640" y="82556"/>
                    <a:pt x="568121" y="83939"/>
                    <a:pt x="570730" y="83906"/>
                  </a:cubicBezTo>
                  <a:cubicBezTo>
                    <a:pt x="577396" y="83838"/>
                    <a:pt x="595269" y="73542"/>
                    <a:pt x="596823" y="57525"/>
                  </a:cubicBezTo>
                  <a:cubicBezTo>
                    <a:pt x="597608" y="49448"/>
                    <a:pt x="592551" y="42438"/>
                    <a:pt x="583729" y="42438"/>
                  </a:cubicBezTo>
                  <a:cubicBezTo>
                    <a:pt x="574807" y="42438"/>
                    <a:pt x="566735" y="50791"/>
                    <a:pt x="565984" y="57808"/>
                  </a:cubicBezTo>
                  <a:cubicBezTo>
                    <a:pt x="565261" y="64670"/>
                    <a:pt x="572576" y="67153"/>
                    <a:pt x="572163" y="71059"/>
                  </a:cubicBezTo>
                  <a:moveTo>
                    <a:pt x="107639" y="184019"/>
                  </a:moveTo>
                  <a:cubicBezTo>
                    <a:pt x="101913" y="183722"/>
                    <a:pt x="99230" y="176901"/>
                    <a:pt x="99230" y="168636"/>
                  </a:cubicBezTo>
                  <a:cubicBezTo>
                    <a:pt x="99230" y="159547"/>
                    <a:pt x="105111" y="139859"/>
                    <a:pt x="107443" y="130542"/>
                  </a:cubicBezTo>
                  <a:cubicBezTo>
                    <a:pt x="109809" y="121143"/>
                    <a:pt x="110823" y="105942"/>
                    <a:pt x="102305" y="97224"/>
                  </a:cubicBezTo>
                  <a:cubicBezTo>
                    <a:pt x="134686" y="84223"/>
                    <a:pt x="182614" y="39942"/>
                    <a:pt x="188765" y="30273"/>
                  </a:cubicBezTo>
                  <a:cubicBezTo>
                    <a:pt x="194917" y="20591"/>
                    <a:pt x="196134" y="8278"/>
                    <a:pt x="187616" y="2124"/>
                  </a:cubicBezTo>
                  <a:cubicBezTo>
                    <a:pt x="179166" y="-4029"/>
                    <a:pt x="165308" y="4000"/>
                    <a:pt x="157129" y="15754"/>
                  </a:cubicBezTo>
                  <a:cubicBezTo>
                    <a:pt x="134618" y="48153"/>
                    <a:pt x="121030" y="63968"/>
                    <a:pt x="105685" y="77287"/>
                  </a:cubicBezTo>
                  <a:cubicBezTo>
                    <a:pt x="93720" y="87677"/>
                    <a:pt x="87907" y="87846"/>
                    <a:pt x="82161" y="88642"/>
                  </a:cubicBezTo>
                  <a:cubicBezTo>
                    <a:pt x="82161" y="88642"/>
                    <a:pt x="104266" y="52525"/>
                    <a:pt x="112513" y="41682"/>
                  </a:cubicBezTo>
                  <a:cubicBezTo>
                    <a:pt x="122416" y="28714"/>
                    <a:pt x="110215" y="23870"/>
                    <a:pt x="98385" y="32061"/>
                  </a:cubicBezTo>
                  <a:cubicBezTo>
                    <a:pt x="95985" y="33728"/>
                    <a:pt x="77280" y="46635"/>
                    <a:pt x="54621" y="58307"/>
                  </a:cubicBezTo>
                  <a:cubicBezTo>
                    <a:pt x="14264" y="79088"/>
                    <a:pt x="4549" y="88669"/>
                    <a:pt x="4549" y="101138"/>
                  </a:cubicBezTo>
                  <a:cubicBezTo>
                    <a:pt x="4549" y="106670"/>
                    <a:pt x="8403" y="113633"/>
                    <a:pt x="16515" y="113633"/>
                  </a:cubicBezTo>
                  <a:cubicBezTo>
                    <a:pt x="32333" y="113633"/>
                    <a:pt x="47976" y="85417"/>
                    <a:pt x="55635" y="78393"/>
                  </a:cubicBezTo>
                  <a:cubicBezTo>
                    <a:pt x="58609" y="75627"/>
                    <a:pt x="65524" y="69622"/>
                    <a:pt x="68208" y="69622"/>
                  </a:cubicBezTo>
                  <a:cubicBezTo>
                    <a:pt x="69087" y="69622"/>
                    <a:pt x="69695" y="70162"/>
                    <a:pt x="69695" y="71849"/>
                  </a:cubicBezTo>
                  <a:cubicBezTo>
                    <a:pt x="69695" y="77246"/>
                    <a:pt x="59197" y="92562"/>
                    <a:pt x="42926" y="110104"/>
                  </a:cubicBezTo>
                  <a:cubicBezTo>
                    <a:pt x="19320" y="135541"/>
                    <a:pt x="0" y="145797"/>
                    <a:pt x="0" y="162057"/>
                  </a:cubicBezTo>
                  <a:cubicBezTo>
                    <a:pt x="0" y="172650"/>
                    <a:pt x="7977" y="178385"/>
                    <a:pt x="16602" y="178385"/>
                  </a:cubicBezTo>
                  <a:cubicBezTo>
                    <a:pt x="34787" y="178385"/>
                    <a:pt x="46955" y="154163"/>
                    <a:pt x="54228" y="142153"/>
                  </a:cubicBezTo>
                  <a:cubicBezTo>
                    <a:pt x="57135" y="137363"/>
                    <a:pt x="73177" y="107520"/>
                    <a:pt x="76557" y="101064"/>
                  </a:cubicBezTo>
                  <a:cubicBezTo>
                    <a:pt x="80072" y="102932"/>
                    <a:pt x="82235" y="106826"/>
                    <a:pt x="81086" y="114733"/>
                  </a:cubicBezTo>
                  <a:cubicBezTo>
                    <a:pt x="78923" y="128969"/>
                    <a:pt x="66214" y="146215"/>
                    <a:pt x="66214" y="170261"/>
                  </a:cubicBezTo>
                  <a:cubicBezTo>
                    <a:pt x="66214" y="189896"/>
                    <a:pt x="84398" y="196055"/>
                    <a:pt x="91699" y="196069"/>
                  </a:cubicBezTo>
                  <a:cubicBezTo>
                    <a:pt x="98445" y="196069"/>
                    <a:pt x="107368" y="193471"/>
                    <a:pt x="109586" y="186731"/>
                  </a:cubicBezTo>
                  <a:cubicBezTo>
                    <a:pt x="109856" y="185719"/>
                    <a:pt x="109518" y="184012"/>
                    <a:pt x="107720" y="183897"/>
                  </a:cubicBezTo>
                  <a:moveTo>
                    <a:pt x="645259" y="72368"/>
                  </a:moveTo>
                  <a:cubicBezTo>
                    <a:pt x="649044" y="72368"/>
                    <a:pt x="651478" y="74797"/>
                    <a:pt x="651478" y="78596"/>
                  </a:cubicBezTo>
                  <a:cubicBezTo>
                    <a:pt x="651478" y="82374"/>
                    <a:pt x="649044" y="84803"/>
                    <a:pt x="645259" y="84803"/>
                  </a:cubicBezTo>
                  <a:cubicBezTo>
                    <a:pt x="641439" y="84803"/>
                    <a:pt x="639019" y="82374"/>
                    <a:pt x="639019" y="78596"/>
                  </a:cubicBezTo>
                  <a:cubicBezTo>
                    <a:pt x="639019" y="74777"/>
                    <a:pt x="641426" y="72334"/>
                    <a:pt x="645252" y="72334"/>
                  </a:cubicBezTo>
                  <a:moveTo>
                    <a:pt x="645252" y="83265"/>
                  </a:moveTo>
                  <a:cubicBezTo>
                    <a:pt x="648125" y="83265"/>
                    <a:pt x="649943" y="81423"/>
                    <a:pt x="649943" y="78542"/>
                  </a:cubicBezTo>
                  <a:cubicBezTo>
                    <a:pt x="649943" y="75661"/>
                    <a:pt x="648118" y="73846"/>
                    <a:pt x="645252" y="73846"/>
                  </a:cubicBezTo>
                  <a:cubicBezTo>
                    <a:pt x="642359" y="73846"/>
                    <a:pt x="640540" y="75668"/>
                    <a:pt x="640540" y="78528"/>
                  </a:cubicBezTo>
                  <a:cubicBezTo>
                    <a:pt x="640540" y="81389"/>
                    <a:pt x="642365" y="83251"/>
                    <a:pt x="645232" y="83251"/>
                  </a:cubicBezTo>
                  <a:moveTo>
                    <a:pt x="645637" y="75357"/>
                  </a:moveTo>
                  <a:cubicBezTo>
                    <a:pt x="646604" y="75357"/>
                    <a:pt x="647692" y="75830"/>
                    <a:pt x="647692" y="77233"/>
                  </a:cubicBezTo>
                  <a:cubicBezTo>
                    <a:pt x="647692" y="78164"/>
                    <a:pt x="647084" y="78717"/>
                    <a:pt x="646408" y="78987"/>
                  </a:cubicBezTo>
                  <a:cubicBezTo>
                    <a:pt x="646840" y="79594"/>
                    <a:pt x="647179" y="80458"/>
                    <a:pt x="647692" y="80458"/>
                  </a:cubicBezTo>
                  <a:lnTo>
                    <a:pt x="648050" y="80458"/>
                  </a:lnTo>
                  <a:cubicBezTo>
                    <a:pt x="648118" y="80525"/>
                    <a:pt x="648186" y="80660"/>
                    <a:pt x="648186" y="80930"/>
                  </a:cubicBezTo>
                  <a:cubicBezTo>
                    <a:pt x="648186" y="81362"/>
                    <a:pt x="647868" y="81672"/>
                    <a:pt x="647239" y="81672"/>
                  </a:cubicBezTo>
                  <a:cubicBezTo>
                    <a:pt x="646023" y="81672"/>
                    <a:pt x="645887" y="80228"/>
                    <a:pt x="645076" y="79176"/>
                  </a:cubicBezTo>
                  <a:lnTo>
                    <a:pt x="644353" y="79176"/>
                  </a:lnTo>
                  <a:lnTo>
                    <a:pt x="644353" y="81538"/>
                  </a:lnTo>
                  <a:cubicBezTo>
                    <a:pt x="644217" y="81632"/>
                    <a:pt x="643880" y="81672"/>
                    <a:pt x="643609" y="81672"/>
                  </a:cubicBezTo>
                  <a:cubicBezTo>
                    <a:pt x="643204" y="81672"/>
                    <a:pt x="642866" y="81605"/>
                    <a:pt x="642866" y="80998"/>
                  </a:cubicBezTo>
                  <a:lnTo>
                    <a:pt x="642866" y="75438"/>
                  </a:lnTo>
                  <a:cubicBezTo>
                    <a:pt x="643001" y="75371"/>
                    <a:pt x="643271" y="75344"/>
                    <a:pt x="643596" y="75344"/>
                  </a:cubicBezTo>
                  <a:lnTo>
                    <a:pt x="645624" y="75344"/>
                  </a:lnTo>
                  <a:close/>
                  <a:moveTo>
                    <a:pt x="644373" y="76504"/>
                  </a:moveTo>
                  <a:lnTo>
                    <a:pt x="644373" y="78056"/>
                  </a:lnTo>
                  <a:lnTo>
                    <a:pt x="645299" y="78056"/>
                  </a:lnTo>
                  <a:cubicBezTo>
                    <a:pt x="645948" y="78056"/>
                    <a:pt x="646313" y="77752"/>
                    <a:pt x="646313" y="77246"/>
                  </a:cubicBezTo>
                  <a:cubicBezTo>
                    <a:pt x="646313" y="76774"/>
                    <a:pt x="645975" y="76504"/>
                    <a:pt x="645435" y="76504"/>
                  </a:cubicBezTo>
                  <a:lnTo>
                    <a:pt x="644380" y="76504"/>
                  </a:lnTo>
                  <a:close/>
                </a:path>
              </a:pathLst>
            </a:custGeom>
            <a:solidFill>
              <a:srgbClr val="D31245"/>
            </a:solidFill>
            <a:ln w="6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81" name="notAvailableActivities">
            <a:extLst>
              <a:ext uri="{FF2B5EF4-FFF2-40B4-BE49-F238E27FC236}">
                <a16:creationId xmlns:a16="http://schemas.microsoft.com/office/drawing/2014/main" id="{C745AE6C-4F85-4587-BF44-86AF40D27213}"/>
              </a:ext>
            </a:extLst>
          </p:cNvPr>
          <p:cNvSpPr txBox="1"/>
          <p:nvPr/>
        </p:nvSpPr>
        <p:spPr>
          <a:xfrm>
            <a:off x="9698323" y="3428917"/>
            <a:ext cx="1966629" cy="3086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/>
              <a:t>Not Applicable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1754C5-5EA5-46BA-B5A1-26989075D9A7}"/>
              </a:ext>
            </a:extLst>
          </p:cNvPr>
          <p:cNvSpPr/>
          <p:nvPr/>
        </p:nvSpPr>
        <p:spPr>
          <a:xfrm>
            <a:off x="5331445" y="6653401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D3D3DA-6F7B-4AA0-B03C-544DFD208DC1}"/>
              </a:ext>
            </a:extLst>
          </p:cNvPr>
          <p:cNvSpPr/>
          <p:nvPr/>
        </p:nvSpPr>
        <p:spPr>
          <a:xfrm>
            <a:off x="7653392" y="6651057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F7242-C0DF-4846-89DD-910A4CCB26CE}"/>
              </a:ext>
            </a:extLst>
          </p:cNvPr>
          <p:cNvSpPr/>
          <p:nvPr/>
        </p:nvSpPr>
        <p:spPr>
          <a:xfrm>
            <a:off x="8032051" y="6663228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21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FA7E7A-0389-4278-BB80-FF1D89858A9B}"/>
              </a:ext>
            </a:extLst>
          </p:cNvPr>
          <p:cNvSpPr/>
          <p:nvPr/>
        </p:nvSpPr>
        <p:spPr>
          <a:xfrm>
            <a:off x="0" y="1199965"/>
            <a:ext cx="12192000" cy="959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92331" y="2267049"/>
            <a:ext cx="7199669" cy="4051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4725" y="1200983"/>
            <a:ext cx="11401793" cy="9460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Establish an enterprise-wide, standardized continuous tracker of eating occasions within our core markets inclusive of brands, categories, channels and retailers</a:t>
            </a:r>
          </a:p>
        </p:txBody>
      </p:sp>
      <p:sp>
        <p:nvSpPr>
          <p:cNvPr id="9" name="Rectangle 20"/>
          <p:cNvSpPr/>
          <p:nvPr/>
        </p:nvSpPr>
        <p:spPr>
          <a:xfrm flipH="1">
            <a:off x="4992330" y="2259657"/>
            <a:ext cx="3153920" cy="40662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9365" y="3323278"/>
            <a:ext cx="472296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In order to unlock the power of occasions, Landmark captures all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5W’s defining the situational context associated with consumption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and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factors associated with purchase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, allowing us to entice buyers when they are most motivated and receptive to buy.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BA32DA3-D30D-4EE2-83A8-A4623125514A}"/>
              </a:ext>
            </a:extLst>
          </p:cNvPr>
          <p:cNvSpPr txBox="1">
            <a:spLocks/>
          </p:cNvSpPr>
          <p:nvPr/>
        </p:nvSpPr>
        <p:spPr>
          <a:xfrm>
            <a:off x="121643" y="311588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Project Objective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742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643" y="311588"/>
            <a:ext cx="11338560" cy="549275"/>
          </a:xfrm>
        </p:spPr>
        <p:txBody>
          <a:bodyPr>
            <a:noAutofit/>
          </a:bodyPr>
          <a:lstStyle/>
          <a:p>
            <a:r>
              <a:rPr lang="en-US" sz="4000" dirty="0"/>
              <a:t>EARLY MORNING BITE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1122108" y="495456"/>
            <a:ext cx="1115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All Eating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11420835" y="0"/>
            <a:ext cx="535400" cy="502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5" name="Isosceles Triangle 204"/>
          <p:cNvSpPr/>
          <p:nvPr/>
        </p:nvSpPr>
        <p:spPr>
          <a:xfrm>
            <a:off x="11420835" y="421207"/>
            <a:ext cx="535400" cy="8171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6" name="OccasionSize"/>
          <p:cNvSpPr txBox="1"/>
          <p:nvPr/>
        </p:nvSpPr>
        <p:spPr>
          <a:xfrm>
            <a:off x="11316103" y="-37030"/>
            <a:ext cx="74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%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DC09A3-0316-6542-9B7F-9133A2AD8904}"/>
              </a:ext>
            </a:extLst>
          </p:cNvPr>
          <p:cNvSpPr/>
          <p:nvPr/>
        </p:nvSpPr>
        <p:spPr>
          <a:xfrm>
            <a:off x="235766" y="990880"/>
            <a:ext cx="5691600" cy="525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C1587B-B168-6344-951D-D10ADDCE62FA}"/>
              </a:ext>
            </a:extLst>
          </p:cNvPr>
          <p:cNvSpPr/>
          <p:nvPr/>
        </p:nvSpPr>
        <p:spPr>
          <a:xfrm>
            <a:off x="6263851" y="990880"/>
            <a:ext cx="5691600" cy="525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 descr="A picture containing knife&#10;&#10;Description automatically generated">
            <a:extLst>
              <a:ext uri="{FF2B5EF4-FFF2-40B4-BE49-F238E27FC236}">
                <a16:creationId xmlns:a16="http://schemas.microsoft.com/office/drawing/2014/main" id="{4156819E-55A9-9F41-B328-E4793D9C0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" y="990882"/>
            <a:ext cx="326697" cy="34586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BCCEC2A-A4C5-5049-940E-8800ECFDC02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4" y="1336742"/>
            <a:ext cx="5760000" cy="1143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6BD1B334-E4CC-8042-833F-91AFC53AEAF4}"/>
              </a:ext>
            </a:extLst>
          </p:cNvPr>
          <p:cNvSpPr/>
          <p:nvPr/>
        </p:nvSpPr>
        <p:spPr>
          <a:xfrm>
            <a:off x="713373" y="1042811"/>
            <a:ext cx="1582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 dirty="0">
                <a:latin typeface="Franklin Gothic Book" panose="020B0503020102020204" pitchFamily="34" charset="0"/>
              </a:rPr>
              <a:t>PURCHASE LOCATION</a:t>
            </a:r>
          </a:p>
        </p:txBody>
      </p:sp>
      <p:pic>
        <p:nvPicPr>
          <p:cNvPr id="85" name="Picture 84" descr="A picture containing knife&#10;&#10;Description automatically generated">
            <a:extLst>
              <a:ext uri="{FF2B5EF4-FFF2-40B4-BE49-F238E27FC236}">
                <a16:creationId xmlns:a16="http://schemas.microsoft.com/office/drawing/2014/main" id="{6A2AE913-D3DA-4745-B0C5-EE21BF5B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00" y="990882"/>
            <a:ext cx="326697" cy="3458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874D70F-8327-8C49-84F0-0C0C6D18FA8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27" y="1336742"/>
            <a:ext cx="5760000" cy="1143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AA88932-5622-7046-91C9-DE7576EA1109}"/>
              </a:ext>
            </a:extLst>
          </p:cNvPr>
          <p:cNvSpPr/>
          <p:nvPr/>
        </p:nvSpPr>
        <p:spPr>
          <a:xfrm>
            <a:off x="6760748" y="1042811"/>
            <a:ext cx="1438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1200" b="1" dirty="0">
                <a:latin typeface="Franklin Gothic Book" panose="020B0503020102020204" pitchFamily="34" charset="0"/>
              </a:rPr>
              <a:t>SHOPPER MISSION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474716F3-E032-8F4F-BDF8-D29DF21F1203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5211" y="3805892"/>
            <a:ext cx="4896000" cy="72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B25368A9-B20F-7D44-9C8F-569052EB3FB2}"/>
              </a:ext>
            </a:extLst>
          </p:cNvPr>
          <p:cNvSpPr/>
          <p:nvPr/>
        </p:nvSpPr>
        <p:spPr>
          <a:xfrm>
            <a:off x="333655" y="1497371"/>
            <a:ext cx="887141" cy="183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TOTAL</a:t>
            </a:r>
          </a:p>
        </p:txBody>
      </p:sp>
      <p:sp>
        <p:nvSpPr>
          <p:cNvPr id="95" name="OccasionName">
            <a:extLst>
              <a:ext uri="{FF2B5EF4-FFF2-40B4-BE49-F238E27FC236}">
                <a16:creationId xmlns:a16="http://schemas.microsoft.com/office/drawing/2014/main" id="{DBCB6550-AC32-B943-879B-576E5067E79A}"/>
              </a:ext>
            </a:extLst>
          </p:cNvPr>
          <p:cNvSpPr/>
          <p:nvPr/>
        </p:nvSpPr>
        <p:spPr>
          <a:xfrm>
            <a:off x="1069998" y="1489113"/>
            <a:ext cx="1279524" cy="183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EARLY MORNING BITE</a:t>
            </a:r>
          </a:p>
        </p:txBody>
      </p:sp>
      <p:sp>
        <p:nvSpPr>
          <p:cNvPr id="96" name="Channel1">
            <a:extLst>
              <a:ext uri="{FF2B5EF4-FFF2-40B4-BE49-F238E27FC236}">
                <a16:creationId xmlns:a16="http://schemas.microsoft.com/office/drawing/2014/main" id="{393B3631-C13F-C54E-91A9-BF12DE9946FF}"/>
              </a:ext>
            </a:extLst>
          </p:cNvPr>
          <p:cNvSpPr>
            <a:spLocks/>
          </p:cNvSpPr>
          <p:nvPr/>
        </p:nvSpPr>
        <p:spPr>
          <a:xfrm>
            <a:off x="2657883" y="1376129"/>
            <a:ext cx="3229731" cy="35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GROCERY / SUPERMARKET / HYPERMARKET</a:t>
            </a:r>
          </a:p>
        </p:txBody>
      </p:sp>
      <p:sp>
        <p:nvSpPr>
          <p:cNvPr id="97" name="Channel3">
            <a:extLst>
              <a:ext uri="{FF2B5EF4-FFF2-40B4-BE49-F238E27FC236}">
                <a16:creationId xmlns:a16="http://schemas.microsoft.com/office/drawing/2014/main" id="{43FE31BA-6F13-BE4A-AC15-A29393AD58DB}"/>
              </a:ext>
            </a:extLst>
          </p:cNvPr>
          <p:cNvSpPr>
            <a:spLocks/>
          </p:cNvSpPr>
          <p:nvPr/>
        </p:nvSpPr>
        <p:spPr>
          <a:xfrm>
            <a:off x="2657883" y="4043160"/>
            <a:ext cx="3245931" cy="29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MASS MERCHANDISE / SUPERSTORE</a:t>
            </a:r>
          </a:p>
        </p:txBody>
      </p:sp>
      <p:sp>
        <p:nvSpPr>
          <p:cNvPr id="98" name="Channel2">
            <a:extLst>
              <a:ext uri="{FF2B5EF4-FFF2-40B4-BE49-F238E27FC236}">
                <a16:creationId xmlns:a16="http://schemas.microsoft.com/office/drawing/2014/main" id="{2B17FC84-70A5-4344-80E5-FCF9F0BAE8E5}"/>
              </a:ext>
            </a:extLst>
          </p:cNvPr>
          <p:cNvSpPr>
            <a:spLocks/>
          </p:cNvSpPr>
          <p:nvPr/>
        </p:nvSpPr>
        <p:spPr>
          <a:xfrm>
            <a:off x="2657883" y="3073433"/>
            <a:ext cx="3229729" cy="343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CLUB/ WAREHOUSE</a:t>
            </a:r>
          </a:p>
        </p:txBody>
      </p:sp>
      <p:sp>
        <p:nvSpPr>
          <p:cNvPr id="99" name="Channel4">
            <a:extLst>
              <a:ext uri="{FF2B5EF4-FFF2-40B4-BE49-F238E27FC236}">
                <a16:creationId xmlns:a16="http://schemas.microsoft.com/office/drawing/2014/main" id="{C526C366-C5BE-5147-8FE9-81FF372BF1FC}"/>
              </a:ext>
            </a:extLst>
          </p:cNvPr>
          <p:cNvSpPr>
            <a:spLocks/>
          </p:cNvSpPr>
          <p:nvPr/>
        </p:nvSpPr>
        <p:spPr>
          <a:xfrm>
            <a:off x="2657883" y="4812862"/>
            <a:ext cx="3229725" cy="299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DOLLAR STORE</a:t>
            </a:r>
          </a:p>
        </p:txBody>
      </p:sp>
      <p:sp>
        <p:nvSpPr>
          <p:cNvPr id="100" name="Channel6">
            <a:extLst>
              <a:ext uri="{FF2B5EF4-FFF2-40B4-BE49-F238E27FC236}">
                <a16:creationId xmlns:a16="http://schemas.microsoft.com/office/drawing/2014/main" id="{B1B40E5B-2A17-C247-9CAE-7F31A7B56B8C}"/>
              </a:ext>
            </a:extLst>
          </p:cNvPr>
          <p:cNvSpPr>
            <a:spLocks/>
          </p:cNvSpPr>
          <p:nvPr/>
        </p:nvSpPr>
        <p:spPr>
          <a:xfrm>
            <a:off x="2657883" y="6038095"/>
            <a:ext cx="3316749" cy="19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OTHER</a:t>
            </a:r>
          </a:p>
        </p:txBody>
      </p:sp>
      <p:sp>
        <p:nvSpPr>
          <p:cNvPr id="101" name="Channel5">
            <a:extLst>
              <a:ext uri="{FF2B5EF4-FFF2-40B4-BE49-F238E27FC236}">
                <a16:creationId xmlns:a16="http://schemas.microsoft.com/office/drawing/2014/main" id="{A44665D1-647B-9F4B-8D28-3F0816BF3F83}"/>
              </a:ext>
            </a:extLst>
          </p:cNvPr>
          <p:cNvSpPr>
            <a:spLocks/>
          </p:cNvSpPr>
          <p:nvPr/>
        </p:nvSpPr>
        <p:spPr>
          <a:xfrm>
            <a:off x="2657883" y="5720664"/>
            <a:ext cx="3229723" cy="19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MARKETS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A093181-86CF-0547-B652-9FA18DED83A9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790" y="3066664"/>
            <a:ext cx="3420000" cy="72000"/>
          </a:xfrm>
          <a:prstGeom prst="rect">
            <a:avLst/>
          </a:prstGeom>
        </p:spPr>
      </p:pic>
      <p:graphicFrame>
        <p:nvGraphicFramePr>
          <p:cNvPr id="106" name="ColumnChart1">
            <a:extLst>
              <a:ext uri="{FF2B5EF4-FFF2-40B4-BE49-F238E27FC236}">
                <a16:creationId xmlns:a16="http://schemas.microsoft.com/office/drawing/2014/main" id="{2888584A-CEED-4440-B5BE-CB1A1246B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358519"/>
              </p:ext>
            </p:extLst>
          </p:nvPr>
        </p:nvGraphicFramePr>
        <p:xfrm>
          <a:off x="2657882" y="1681263"/>
          <a:ext cx="3120179" cy="1313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8" name="ColumnChart2">
            <a:extLst>
              <a:ext uri="{FF2B5EF4-FFF2-40B4-BE49-F238E27FC236}">
                <a16:creationId xmlns:a16="http://schemas.microsoft.com/office/drawing/2014/main" id="{F6628456-65D7-9943-82F0-D960EECA63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233605"/>
              </p:ext>
            </p:extLst>
          </p:nvPr>
        </p:nvGraphicFramePr>
        <p:xfrm>
          <a:off x="2657882" y="3370019"/>
          <a:ext cx="3120179" cy="622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09" name="Picture 108">
            <a:extLst>
              <a:ext uri="{FF2B5EF4-FFF2-40B4-BE49-F238E27FC236}">
                <a16:creationId xmlns:a16="http://schemas.microsoft.com/office/drawing/2014/main" id="{20D2DCC5-5D98-AE44-AEDB-F732FDD097B1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53806" y="2321978"/>
            <a:ext cx="1368000" cy="720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8822CE3-4609-9940-A145-EEE7276BA9EF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3806" y="3634260"/>
            <a:ext cx="648000" cy="72000"/>
          </a:xfrm>
          <a:prstGeom prst="rect">
            <a:avLst/>
          </a:prstGeom>
        </p:spPr>
      </p:pic>
      <p:graphicFrame>
        <p:nvGraphicFramePr>
          <p:cNvPr id="112" name="ColumnChart3">
            <a:extLst>
              <a:ext uri="{FF2B5EF4-FFF2-40B4-BE49-F238E27FC236}">
                <a16:creationId xmlns:a16="http://schemas.microsoft.com/office/drawing/2014/main" id="{3FAFEE9A-4EA7-C94B-88A8-84C5CDDBA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2527167"/>
              </p:ext>
            </p:extLst>
          </p:nvPr>
        </p:nvGraphicFramePr>
        <p:xfrm>
          <a:off x="2657882" y="4309133"/>
          <a:ext cx="3120179" cy="425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13" name="Picture 112">
            <a:extLst>
              <a:ext uri="{FF2B5EF4-FFF2-40B4-BE49-F238E27FC236}">
                <a16:creationId xmlns:a16="http://schemas.microsoft.com/office/drawing/2014/main" id="{957504CE-4825-D245-88F6-79DB8252586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203806" y="4483373"/>
            <a:ext cx="468000" cy="72000"/>
          </a:xfrm>
          <a:prstGeom prst="rect">
            <a:avLst/>
          </a:prstGeom>
        </p:spPr>
      </p:pic>
      <p:graphicFrame>
        <p:nvGraphicFramePr>
          <p:cNvPr id="115" name="ColumnChart4">
            <a:extLst>
              <a:ext uri="{FF2B5EF4-FFF2-40B4-BE49-F238E27FC236}">
                <a16:creationId xmlns:a16="http://schemas.microsoft.com/office/drawing/2014/main" id="{3D05993F-65FD-384B-8924-B1AA5BFC1E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209469"/>
              </p:ext>
            </p:extLst>
          </p:nvPr>
        </p:nvGraphicFramePr>
        <p:xfrm>
          <a:off x="2657882" y="5091797"/>
          <a:ext cx="3120179" cy="425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16" name="Picture 115">
            <a:extLst>
              <a:ext uri="{FF2B5EF4-FFF2-40B4-BE49-F238E27FC236}">
                <a16:creationId xmlns:a16="http://schemas.microsoft.com/office/drawing/2014/main" id="{CB961896-EDBB-1D47-A60F-07450FD0F3B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203806" y="5266037"/>
            <a:ext cx="468000" cy="720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142883C-349D-A34B-822B-E8C13C626E2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790" y="4019809"/>
            <a:ext cx="3420000" cy="720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D8D654D-DB5D-BB4C-8B7C-30F8AFD04EE9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790" y="4794724"/>
            <a:ext cx="3420000" cy="720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FD6C1C4-4066-F145-9785-D2764C0F12F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790" y="5600636"/>
            <a:ext cx="3420000" cy="720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6C068C5-3C41-2042-A169-C7DE9B1552B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790" y="5918352"/>
            <a:ext cx="3420000" cy="720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DC66B36-5507-B54B-9C64-2CCE21DC6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" y="979147"/>
            <a:ext cx="378017" cy="378017"/>
          </a:xfrm>
          <a:prstGeom prst="rect">
            <a:avLst/>
          </a:prstGeom>
        </p:spPr>
      </p:pic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047E7614-C82B-D542-8B8A-7DBC92095A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20" y="971398"/>
            <a:ext cx="396000" cy="396000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C839009-C027-914E-AE4A-8253D4504587}"/>
              </a:ext>
            </a:extLst>
          </p:cNvPr>
          <p:cNvCxnSpPr/>
          <p:nvPr/>
        </p:nvCxnSpPr>
        <p:spPr>
          <a:xfrm>
            <a:off x="2557220" y="1480893"/>
            <a:ext cx="0" cy="108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ACFEDAC-A841-5D47-AC22-6945B11D75FB}"/>
              </a:ext>
            </a:extLst>
          </p:cNvPr>
          <p:cNvCxnSpPr/>
          <p:nvPr/>
        </p:nvCxnSpPr>
        <p:spPr>
          <a:xfrm>
            <a:off x="2557220" y="3176268"/>
            <a:ext cx="0" cy="108000"/>
          </a:xfrm>
          <a:prstGeom prst="line">
            <a:avLst/>
          </a:prstGeom>
          <a:ln w="28575">
            <a:solidFill>
              <a:srgbClr val="E8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B5BAA01-86DC-FE49-834B-8E34FF096139}"/>
              </a:ext>
            </a:extLst>
          </p:cNvPr>
          <p:cNvCxnSpPr/>
          <p:nvPr/>
        </p:nvCxnSpPr>
        <p:spPr>
          <a:xfrm>
            <a:off x="2557220" y="4138628"/>
            <a:ext cx="0" cy="10800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4F48A81-424C-8F4C-8260-725B99B0753D}"/>
              </a:ext>
            </a:extLst>
          </p:cNvPr>
          <p:cNvCxnSpPr/>
          <p:nvPr/>
        </p:nvCxnSpPr>
        <p:spPr>
          <a:xfrm>
            <a:off x="2557220" y="4913218"/>
            <a:ext cx="0" cy="10800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21EA738-9FA9-8D46-9418-CFBE93ED00BA}"/>
              </a:ext>
            </a:extLst>
          </p:cNvPr>
          <p:cNvCxnSpPr/>
          <p:nvPr/>
        </p:nvCxnSpPr>
        <p:spPr>
          <a:xfrm>
            <a:off x="2557220" y="5728413"/>
            <a:ext cx="0" cy="10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B5D1E3A-FA2B-0F49-A403-E70FFCE747A7}"/>
              </a:ext>
            </a:extLst>
          </p:cNvPr>
          <p:cNvCxnSpPr/>
          <p:nvPr/>
        </p:nvCxnSpPr>
        <p:spPr>
          <a:xfrm>
            <a:off x="2557220" y="6038095"/>
            <a:ext cx="0" cy="108000"/>
          </a:xfrm>
          <a:prstGeom prst="line">
            <a:avLst/>
          </a:prstGeom>
          <a:ln w="28575">
            <a:solidFill>
              <a:srgbClr val="D1D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TotalOccasionTable">
            <a:extLst>
              <a:ext uri="{FF2B5EF4-FFF2-40B4-BE49-F238E27FC236}">
                <a16:creationId xmlns:a16="http://schemas.microsoft.com/office/drawing/2014/main" id="{BFE6D2BC-371C-A640-AEE5-9A5ECB404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5843"/>
              </p:ext>
            </p:extLst>
          </p:nvPr>
        </p:nvGraphicFramePr>
        <p:xfrm>
          <a:off x="6264875" y="1393891"/>
          <a:ext cx="5684601" cy="4863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2887">
                  <a:extLst>
                    <a:ext uri="{9D8B030D-6E8A-4147-A177-3AD203B41FA5}">
                      <a16:colId xmlns:a16="http://schemas.microsoft.com/office/drawing/2014/main" val="3649294196"/>
                    </a:ext>
                  </a:extLst>
                </a:gridCol>
                <a:gridCol w="2228364">
                  <a:extLst>
                    <a:ext uri="{9D8B030D-6E8A-4147-A177-3AD203B41FA5}">
                      <a16:colId xmlns:a16="http://schemas.microsoft.com/office/drawing/2014/main" val="740104206"/>
                    </a:ext>
                  </a:extLst>
                </a:gridCol>
                <a:gridCol w="63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To buy a nutritious and healthy food with a specific health benefit or ingredient that I always like to have in stock at home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36000" marR="10800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905413"/>
                  </a:ext>
                </a:extLst>
              </a:tr>
              <a:tr h="54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To buy food that I always like to have in stock at home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36000" marR="10800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629902"/>
                  </a:ext>
                </a:extLst>
              </a:tr>
              <a:tr h="54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To buy food right away, while on the go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36000" marR="10800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446992"/>
                  </a:ext>
                </a:extLst>
              </a:tr>
              <a:tr h="54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To buy food that the whole family would eat. A food that I know my kids will eat and I can share with others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36000" marR="10800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189527"/>
                  </a:ext>
                </a:extLst>
              </a:tr>
              <a:tr h="54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 hadn’t planned to buy this item when I started shopping but while shopping for other food saw something to try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36000" marR="10800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612946"/>
                  </a:ext>
                </a:extLst>
              </a:tr>
              <a:tr h="54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Saw this item on special offer / promotion and found such a good deal I decided to buy some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36000" marR="10800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463219"/>
                  </a:ext>
                </a:extLst>
              </a:tr>
              <a:tr h="54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To buy a product that I knew was on special offer/deal/sale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36000" marR="10800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12354"/>
                  </a:ext>
                </a:extLst>
              </a:tr>
              <a:tr h="54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To buy an item as a treat/ reward. Something that is indulgent and would cheer me/my family up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36000" marR="10800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357308"/>
                  </a:ext>
                </a:extLst>
              </a:tr>
              <a:tr h="54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To buy an item that could be used for a specific activity (e.g., hike/biking, before/after/during exercise, etc.)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36000" marR="10800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570199"/>
                  </a:ext>
                </a:extLst>
              </a:tr>
            </a:tbl>
          </a:graphicData>
        </a:graphic>
      </p:graphicFrame>
      <p:pic>
        <p:nvPicPr>
          <p:cNvPr id="129" name="Shadow1">
            <a:extLst>
              <a:ext uri="{FF2B5EF4-FFF2-40B4-BE49-F238E27FC236}">
                <a16:creationId xmlns:a16="http://schemas.microsoft.com/office/drawing/2014/main" id="{C46A022D-62A8-3B4D-8CEF-E5108D8B3BC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963785" y="3805892"/>
            <a:ext cx="4896000" cy="72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A52B861-2E25-164F-A065-08CE225F9682}"/>
              </a:ext>
            </a:extLst>
          </p:cNvPr>
          <p:cNvGrpSpPr/>
          <p:nvPr/>
        </p:nvGrpSpPr>
        <p:grpSpPr>
          <a:xfrm>
            <a:off x="10543446" y="1042942"/>
            <a:ext cx="819546" cy="276999"/>
            <a:chOff x="9623348" y="1042942"/>
            <a:chExt cx="819546" cy="276999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F2B338D-FB2C-F840-8307-8FAC2203E8F5}"/>
                </a:ext>
              </a:extLst>
            </p:cNvPr>
            <p:cNvSpPr/>
            <p:nvPr/>
          </p:nvSpPr>
          <p:spPr>
            <a:xfrm>
              <a:off x="9767709" y="1050691"/>
              <a:ext cx="6751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en-US" sz="1000" dirty="0">
                  <a:latin typeface="Franklin Gothic Book" panose="020B0503020102020204" pitchFamily="34" charset="0"/>
                </a:rPr>
                <a:t>Occasion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3AC4C6-0780-1948-983A-DD3D4A48785C}"/>
                </a:ext>
              </a:extLst>
            </p:cNvPr>
            <p:cNvSpPr/>
            <p:nvPr/>
          </p:nvSpPr>
          <p:spPr>
            <a:xfrm>
              <a:off x="9623348" y="1042942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en-US" sz="1200" dirty="0">
                  <a:solidFill>
                    <a:srgbClr val="B02318"/>
                  </a:solidFill>
                  <a:latin typeface="Franklin Gothic Book" panose="020B0503020102020204" pitchFamily="34" charset="0"/>
                </a:rPr>
                <a:t>●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2F1AAB-722A-0F43-A75F-9BF4ECDA3CAE}"/>
              </a:ext>
            </a:extLst>
          </p:cNvPr>
          <p:cNvGrpSpPr/>
          <p:nvPr/>
        </p:nvGrpSpPr>
        <p:grpSpPr>
          <a:xfrm>
            <a:off x="11326028" y="1042942"/>
            <a:ext cx="623448" cy="276999"/>
            <a:chOff x="10638487" y="1042942"/>
            <a:chExt cx="623448" cy="276999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9D4DCA6-8D80-F442-88E5-8F76670E91B8}"/>
                </a:ext>
              </a:extLst>
            </p:cNvPr>
            <p:cNvSpPr/>
            <p:nvPr/>
          </p:nvSpPr>
          <p:spPr>
            <a:xfrm>
              <a:off x="10798347" y="1050691"/>
              <a:ext cx="46358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en-US" sz="1000" dirty="0">
                  <a:latin typeface="Franklin Gothic Book" panose="020B0503020102020204" pitchFamily="34" charset="0"/>
                </a:rPr>
                <a:t>Total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39B5ABF-7F2E-0243-80B5-4DC0B40C7322}"/>
                </a:ext>
              </a:extLst>
            </p:cNvPr>
            <p:cNvSpPr/>
            <p:nvPr/>
          </p:nvSpPr>
          <p:spPr>
            <a:xfrm>
              <a:off x="10638487" y="1042942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en-US" sz="1200" dirty="0">
                  <a:solidFill>
                    <a:srgbClr val="BFBFC0"/>
                  </a:solidFill>
                  <a:latin typeface="Franklin Gothic Book" panose="020B0503020102020204" pitchFamily="34" charset="0"/>
                </a:rPr>
                <a:t>●</a:t>
              </a:r>
            </a:p>
          </p:txBody>
        </p:sp>
      </p:grpSp>
      <p:pic>
        <p:nvPicPr>
          <p:cNvPr id="60" name="Shadow2">
            <a:extLst>
              <a:ext uri="{FF2B5EF4-FFF2-40B4-BE49-F238E27FC236}">
                <a16:creationId xmlns:a16="http://schemas.microsoft.com/office/drawing/2014/main" id="{C46A022D-62A8-3B4D-8CEF-E5108D8B3BC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842911" y="3805892"/>
            <a:ext cx="4896000" cy="72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2B2A6A0-0B80-4BCB-BC60-A6094586D521}"/>
              </a:ext>
            </a:extLst>
          </p:cNvPr>
          <p:cNvSpPr txBox="1"/>
          <p:nvPr/>
        </p:nvSpPr>
        <p:spPr>
          <a:xfrm>
            <a:off x="3732881" y="6459580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Occasion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Base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Sample size: LS: 0-150,   151-250 | Significance vs Total @ 95% CL :    High     Low </a:t>
            </a:r>
          </a:p>
        </p:txBody>
      </p:sp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434D5A90-DF1D-4568-B62E-C0760C2C6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076006"/>
              </p:ext>
            </p:extLst>
          </p:nvPr>
        </p:nvGraphicFramePr>
        <p:xfrm>
          <a:off x="208304" y="1757248"/>
          <a:ext cx="2248412" cy="4492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8" name="TotalOccasionChart">
            <a:extLst>
              <a:ext uri="{FF2B5EF4-FFF2-40B4-BE49-F238E27FC236}">
                <a16:creationId xmlns:a16="http://schemas.microsoft.com/office/drawing/2014/main" id="{F8275482-3869-4210-9C71-35070C5939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267746"/>
              </p:ext>
            </p:extLst>
          </p:nvPr>
        </p:nvGraphicFramePr>
        <p:xfrm>
          <a:off x="8409851" y="1379621"/>
          <a:ext cx="2277956" cy="4856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69" name="notAvailableShopper Mission">
            <a:extLst>
              <a:ext uri="{FF2B5EF4-FFF2-40B4-BE49-F238E27FC236}">
                <a16:creationId xmlns:a16="http://schemas.microsoft.com/office/drawing/2014/main" id="{84237DF6-90DF-405B-A72F-E4C072DBC086}"/>
              </a:ext>
            </a:extLst>
          </p:cNvPr>
          <p:cNvSpPr txBox="1"/>
          <p:nvPr/>
        </p:nvSpPr>
        <p:spPr>
          <a:xfrm>
            <a:off x="8349197" y="3409435"/>
            <a:ext cx="1966629" cy="3086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/>
              <a:t>Not Applicable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1F7F1C-2B05-46F2-ACE3-D8EDB4241DC0}"/>
              </a:ext>
            </a:extLst>
          </p:cNvPr>
          <p:cNvSpPr/>
          <p:nvPr/>
        </p:nvSpPr>
        <p:spPr>
          <a:xfrm>
            <a:off x="5331445" y="6653401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F46C72-B3A5-468A-9297-9DF4D166E546}"/>
              </a:ext>
            </a:extLst>
          </p:cNvPr>
          <p:cNvSpPr/>
          <p:nvPr/>
        </p:nvSpPr>
        <p:spPr>
          <a:xfrm>
            <a:off x="7653392" y="6651057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50F4A2-C535-4D08-A954-BAFA0980A977}"/>
              </a:ext>
            </a:extLst>
          </p:cNvPr>
          <p:cNvSpPr/>
          <p:nvPr/>
        </p:nvSpPr>
        <p:spPr>
          <a:xfrm>
            <a:off x="8032051" y="6663228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73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327AB-88D1-5449-94B4-DC2800895352}"/>
              </a:ext>
            </a:extLst>
          </p:cNvPr>
          <p:cNvSpPr/>
          <p:nvPr/>
        </p:nvSpPr>
        <p:spPr>
          <a:xfrm>
            <a:off x="0" y="2519569"/>
            <a:ext cx="7825508" cy="1257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918E6-473E-3D4D-8A21-C25DE2BD5699}"/>
              </a:ext>
            </a:extLst>
          </p:cNvPr>
          <p:cNvGrpSpPr/>
          <p:nvPr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894B9A-A17D-304E-BF44-E5CB19758119}"/>
                </a:ext>
              </a:extLst>
            </p:cNvPr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id="{71ACD336-2BDB-2E49-B5E4-026DD61038DA}"/>
                </a:ext>
              </a:extLst>
            </p:cNvPr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4" descr="Image result for kelloggs logo">
            <a:extLst>
              <a:ext uri="{FF2B5EF4-FFF2-40B4-BE49-F238E27FC236}">
                <a16:creationId xmlns:a16="http://schemas.microsoft.com/office/drawing/2014/main" id="{BD8104E7-A948-C848-84DA-0371947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4D3F0-9DB4-E443-883D-ECBD1B413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r="6957"/>
          <a:stretch/>
        </p:blipFill>
        <p:spPr>
          <a:xfrm>
            <a:off x="7825507" y="717817"/>
            <a:ext cx="4100525" cy="40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5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18D5B2-CE1C-4030-90C6-AC252370D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628" y="1818379"/>
            <a:ext cx="6553029" cy="3713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365126"/>
            <a:ext cx="2671322" cy="537332"/>
          </a:xfrm>
        </p:spPr>
        <p:txBody>
          <a:bodyPr>
            <a:normAutofit fontScale="90000"/>
          </a:bodyPr>
          <a:lstStyle/>
          <a:p>
            <a:r>
              <a:rPr lang="en-US" dirty="0"/>
              <a:t>OCCASION PROFILE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  <a:endCxn id="10" idx="3"/>
          </p:cNvCxnSpPr>
          <p:nvPr/>
        </p:nvCxnSpPr>
        <p:spPr>
          <a:xfrm flipH="1" flipV="1">
            <a:off x="2621076" y="1974419"/>
            <a:ext cx="315544" cy="10135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274863" y="1512754"/>
            <a:ext cx="234621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TIMING OF OCCASION RELATIVE TO OTHER MEALS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“37%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Early Morning Bite Occasions occur before breakfast.”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 flipV="1">
            <a:off x="4789939" y="1553029"/>
            <a:ext cx="344489" cy="1627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ilter3"/>
          <p:cNvSpPr/>
          <p:nvPr/>
        </p:nvSpPr>
        <p:spPr>
          <a:xfrm>
            <a:off x="3737428" y="598813"/>
            <a:ext cx="2794000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TIME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“49%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of&lt;Additional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Early Morning Bite Occasions occur between 6:00 AM and 9:30 AM.”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top two dayparts are shown.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769654" y="1549795"/>
            <a:ext cx="1019629" cy="11248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ilter5"/>
          <p:cNvSpPr/>
          <p:nvPr/>
        </p:nvSpPr>
        <p:spPr>
          <a:xfrm>
            <a:off x="6596742" y="718232"/>
            <a:ext cx="2344058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WEEKDAY/WEEKEND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“73%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occur on weekdays (Monday-Friday).”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7258956" y="1236136"/>
            <a:ext cx="1840396" cy="14385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ilter7"/>
          <p:cNvSpPr/>
          <p:nvPr/>
        </p:nvSpPr>
        <p:spPr>
          <a:xfrm>
            <a:off x="9144425" y="661534"/>
            <a:ext cx="2344058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LOCATION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72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occur at home.”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9144425" y="1794833"/>
            <a:ext cx="892997" cy="792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ilter8"/>
          <p:cNvSpPr/>
          <p:nvPr/>
        </p:nvSpPr>
        <p:spPr>
          <a:xfrm>
            <a:off x="9985829" y="1689110"/>
            <a:ext cx="1931308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“3% of total occasions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are&lt;Additional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Early Morning Bite Occasions.”</a:t>
            </a:r>
          </a:p>
        </p:txBody>
      </p:sp>
      <p:cxnSp>
        <p:nvCxnSpPr>
          <p:cNvPr id="25" name="Straight Connector 24"/>
          <p:cNvCxnSpPr>
            <a:cxnSpLocks/>
            <a:endCxn id="27" idx="1"/>
          </p:cNvCxnSpPr>
          <p:nvPr/>
        </p:nvCxnSpPr>
        <p:spPr>
          <a:xfrm flipV="1">
            <a:off x="8940432" y="3279534"/>
            <a:ext cx="1073519" cy="11648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ilter9"/>
          <p:cNvSpPr/>
          <p:nvPr/>
        </p:nvSpPr>
        <p:spPr>
          <a:xfrm>
            <a:off x="10013951" y="2817869"/>
            <a:ext cx="1903186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MOTIVATION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“31%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have a nourishment motivation.”</a:t>
            </a: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H="1" flipV="1">
            <a:off x="2070482" y="3784333"/>
            <a:ext cx="1027561" cy="11659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ilter2"/>
          <p:cNvSpPr/>
          <p:nvPr/>
        </p:nvSpPr>
        <p:spPr>
          <a:xfrm>
            <a:off x="274863" y="3046380"/>
            <a:ext cx="2390548" cy="12557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GENDER AND AGE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“49%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are had by women.”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“37% of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 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are had by Millennials.”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4924239" y="4215758"/>
            <a:ext cx="630511" cy="13844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ilter4"/>
          <p:cNvSpPr/>
          <p:nvPr/>
        </p:nvSpPr>
        <p:spPr>
          <a:xfrm>
            <a:off x="2750984" y="5695312"/>
            <a:ext cx="3594807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AVERAGE INCOME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 average household income, before taxes, of consumers having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is $67.5k.”</a:t>
            </a: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5930808" y="5124797"/>
            <a:ext cx="1018923" cy="40431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ilter6"/>
          <p:cNvSpPr/>
          <p:nvPr/>
        </p:nvSpPr>
        <p:spPr>
          <a:xfrm>
            <a:off x="6279468" y="5519827"/>
            <a:ext cx="3315106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SOCIOECONOMIC CLASS/INCOME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“16% of consumers having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have pre-tax household incomes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$1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00k to $150k.”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SEL is not available, income groups are used as a proxy.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Filter10"/>
          <p:cNvSpPr/>
          <p:nvPr/>
        </p:nvSpPr>
        <p:spPr>
          <a:xfrm>
            <a:off x="10029516" y="4408293"/>
            <a:ext cx="2125217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IS PRESENT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“31%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occur with family member(s) present.”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indicates who is present at the occasion, not necessarily who consumed the same food as the respondent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 flipH="1">
            <a:off x="2389566" y="5326955"/>
            <a:ext cx="2534673" cy="2732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7580243" y="4626618"/>
            <a:ext cx="2449273" cy="678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C0581AF-F1BB-401C-91B6-1C13C2CD566C}"/>
              </a:ext>
            </a:extLst>
          </p:cNvPr>
          <p:cNvSpPr/>
          <p:nvPr/>
        </p:nvSpPr>
        <p:spPr>
          <a:xfrm>
            <a:off x="391679" y="5502242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30104-F2E9-4763-93B1-52F7AD90109C}"/>
              </a:ext>
            </a:extLst>
          </p:cNvPr>
          <p:cNvSpPr txBox="1"/>
          <p:nvPr/>
        </p:nvSpPr>
        <p:spPr>
          <a:xfrm>
            <a:off x="3554665" y="6569431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3767498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0AF426-9017-49B3-A5B7-27AC9000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704" y="1606338"/>
            <a:ext cx="6554004" cy="3698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2563222" cy="944762"/>
          </a:xfrm>
        </p:spPr>
        <p:txBody>
          <a:bodyPr>
            <a:normAutofit fontScale="90000"/>
          </a:bodyPr>
          <a:lstStyle/>
          <a:p>
            <a:r>
              <a:rPr lang="en-US" dirty="0"/>
              <a:t>OCCASION PROFILE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075542" y="2752253"/>
            <a:ext cx="1419096" cy="10706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217714" y="1797489"/>
            <a:ext cx="1857829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CATEGORIES CONSUMED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“22%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include beverage(s), compared to 18% for total occasions.”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top 5 categories are shown.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4250682" y="1355226"/>
            <a:ext cx="1287269" cy="12069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ilter5"/>
          <p:cNvSpPr/>
          <p:nvPr/>
        </p:nvSpPr>
        <p:spPr>
          <a:xfrm>
            <a:off x="5671930" y="269625"/>
            <a:ext cx="2513926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KELLOGG’S SHARE OF OCCASION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include one or more Kellogg’s brands.”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7203202" y="1856701"/>
            <a:ext cx="1989337" cy="12640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ilter3"/>
          <p:cNvSpPr/>
          <p:nvPr/>
        </p:nvSpPr>
        <p:spPr>
          <a:xfrm>
            <a:off x="2776061" y="209208"/>
            <a:ext cx="2563222" cy="12557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BRANDS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 Nature Valley brand bar/bite is consumed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top 5 brands are shown (6 or 7 in  case of ties).</a:t>
            </a: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8583955" y="2805364"/>
            <a:ext cx="1112753" cy="34989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ilter9"/>
          <p:cNvSpPr/>
          <p:nvPr/>
        </p:nvSpPr>
        <p:spPr>
          <a:xfrm>
            <a:off x="9696708" y="3155258"/>
            <a:ext cx="1903186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ACTIVITIES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“TV is watched during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top 7 activities are shown.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075542" y="4301680"/>
            <a:ext cx="800322" cy="14750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ilter2"/>
          <p:cNvSpPr/>
          <p:nvPr/>
        </p:nvSpPr>
        <p:spPr>
          <a:xfrm>
            <a:off x="40538" y="4085772"/>
            <a:ext cx="2119086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PURCHASER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“71% of items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were purchased by the respondent for him/herself.”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4522936" y="4817660"/>
            <a:ext cx="1" cy="6851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ilter4"/>
          <p:cNvSpPr/>
          <p:nvPr/>
        </p:nvSpPr>
        <p:spPr>
          <a:xfrm>
            <a:off x="3541131" y="5413820"/>
            <a:ext cx="2460172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CHANNEL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“59% of items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were purchased at a grocery store.”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top 8 channels are shown</a:t>
            </a:r>
          </a:p>
        </p:txBody>
      </p:sp>
      <p:sp>
        <p:nvSpPr>
          <p:cNvPr id="36" name="Filter6"/>
          <p:cNvSpPr/>
          <p:nvPr/>
        </p:nvSpPr>
        <p:spPr>
          <a:xfrm>
            <a:off x="6496307" y="5341242"/>
            <a:ext cx="2802723" cy="12557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PACKAGE TYPE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items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were packaged as an individual portion.”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Package type only asked of relevant categories.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 flipH="1">
            <a:off x="7160261" y="1098980"/>
            <a:ext cx="1057732" cy="16532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ilter8"/>
          <p:cNvSpPr/>
          <p:nvPr/>
        </p:nvSpPr>
        <p:spPr>
          <a:xfrm>
            <a:off x="9253788" y="1433367"/>
            <a:ext cx="2119086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OF CONSUMPTION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“Consumption was planned ahead for 51% of the items consumed in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Occasions.”</a:t>
            </a:r>
          </a:p>
        </p:txBody>
      </p:sp>
      <p:sp>
        <p:nvSpPr>
          <p:cNvPr id="38" name="Filter7"/>
          <p:cNvSpPr/>
          <p:nvPr/>
        </p:nvSpPr>
        <p:spPr>
          <a:xfrm>
            <a:off x="8232523" y="330151"/>
            <a:ext cx="3201600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AVERAGE ITEMS PER OCCASION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“An average of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1.9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items are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Beverages are included as items.</a:t>
            </a: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6334098" y="1098976"/>
            <a:ext cx="594733" cy="13970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6709980" y="4780787"/>
            <a:ext cx="218851" cy="6330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7360926" y="4859524"/>
            <a:ext cx="1831613" cy="3640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6009779-2CAB-4F2A-AEDE-ADD57D4F6DE9}"/>
              </a:ext>
            </a:extLst>
          </p:cNvPr>
          <p:cNvSpPr/>
          <p:nvPr/>
        </p:nvSpPr>
        <p:spPr>
          <a:xfrm>
            <a:off x="9154261" y="464631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1D825-738D-42C4-914A-3E8009AD8BB1}"/>
              </a:ext>
            </a:extLst>
          </p:cNvPr>
          <p:cNvSpPr txBox="1"/>
          <p:nvPr/>
        </p:nvSpPr>
        <p:spPr>
          <a:xfrm>
            <a:off x="3554665" y="6569431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1235799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382747-6E2E-48CF-8AEA-B4DBEE79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634" y="1260135"/>
            <a:ext cx="7214472" cy="4056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5492817" cy="944762"/>
          </a:xfrm>
        </p:spPr>
        <p:txBody>
          <a:bodyPr>
            <a:normAutofit/>
          </a:bodyPr>
          <a:lstStyle/>
          <a:p>
            <a:r>
              <a:rPr lang="en-US" dirty="0"/>
              <a:t>OCCASION PROFILE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109592" y="2859315"/>
            <a:ext cx="657766" cy="2151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217714" y="1963689"/>
            <a:ext cx="1857829" cy="14219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CHANNEL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“59% of items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were purchased at a Grocery Store, compared to 61% for total occasions.”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9058275" y="2606111"/>
            <a:ext cx="591207" cy="3178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ilter3"/>
          <p:cNvSpPr/>
          <p:nvPr/>
        </p:nvSpPr>
        <p:spPr>
          <a:xfrm>
            <a:off x="9718165" y="1169627"/>
            <a:ext cx="1903186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PURCHASE MOTIVATIONS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“LS of items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were purchased because a consumer was on the go and needed food right away, compared to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6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for total items. </a:t>
            </a:r>
          </a:p>
        </p:txBody>
      </p:sp>
      <p:sp>
        <p:nvSpPr>
          <p:cNvPr id="38" name="Filter2"/>
          <p:cNvSpPr/>
          <p:nvPr/>
        </p:nvSpPr>
        <p:spPr>
          <a:xfrm>
            <a:off x="4771049" y="5585872"/>
            <a:ext cx="3153752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RETAILER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LS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items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 were purchased at Kroger.”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5658679" y="2478157"/>
            <a:ext cx="543338" cy="31908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2E3196D-CEB0-4098-BEDB-5E606476DF56}"/>
              </a:ext>
            </a:extLst>
          </p:cNvPr>
          <p:cNvSpPr txBox="1"/>
          <p:nvPr/>
        </p:nvSpPr>
        <p:spPr>
          <a:xfrm>
            <a:off x="3554665" y="6569431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124306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6720" y="796619"/>
            <a:ext cx="11338560" cy="310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14 occasion types 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are defined by combinations of respondent answers to the following questions:</a:t>
            </a:r>
          </a:p>
        </p:txBody>
      </p:sp>
      <p:sp>
        <p:nvSpPr>
          <p:cNvPr id="10" name="Freeform 9"/>
          <p:cNvSpPr/>
          <p:nvPr/>
        </p:nvSpPr>
        <p:spPr>
          <a:xfrm>
            <a:off x="457656" y="2181255"/>
            <a:ext cx="2651760" cy="187644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marR="0" lvl="0" indent="0" algn="l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/>
                <a:solidFill>
                  <a:srgbClr val="DB1348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Would you describe this occasion as: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meal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snack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beverage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Something else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66845" y="2181255"/>
            <a:ext cx="2756287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Which best describes when you/your child had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Breakfast or with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breakfast and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Lunch or with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lunch and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Shortly after school / work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Just before dinner / appetizers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Dinner or with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Immediately after dinner, as a dessert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After dinner, in the evening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going to bed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middle of the night</a:t>
            </a:r>
          </a:p>
        </p:txBody>
      </p:sp>
      <p:sp>
        <p:nvSpPr>
          <p:cNvPr id="12" name="Freeform 11"/>
          <p:cNvSpPr/>
          <p:nvPr/>
        </p:nvSpPr>
        <p:spPr>
          <a:xfrm>
            <a:off x="6157580" y="2181254"/>
            <a:ext cx="2651760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R="0" lvl="0" indent="0" defTabSz="7112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Who else was with you/your child at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 one/I was alone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spouse/partner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child/children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parent(s)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 family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Colleagues/Co-workers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Several friends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One friend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8919612" y="2181253"/>
            <a:ext cx="3181227" cy="502753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Where did you/your child eat/drink during this occasion?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work/office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School Kindergarten through Grade 12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College/university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Coffee shop/café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Quick service restaurant/fast food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Sit down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Full-service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Cafeteria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Deli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Mall/food court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street/walking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Commuting/traveling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Convenience store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Supermarket/grocery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a bar/nightclub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Cinema/Movie theater/amusement park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someone else’s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Outdoors (park, beach, etc.)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Health Club/Gym/sports center/sports field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Hotel or motel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Airport or other transit location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Hospital/ Long Term Care Facility/Retirement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12F82-9394-0B4E-8621-F4907CF2652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2572" y="3854168"/>
            <a:ext cx="5076000" cy="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DC57F-80C0-224E-9F49-E1BDE13541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12019" y="3854168"/>
            <a:ext cx="5076000" cy="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79CE5-8709-ED48-A353-23F48681BE3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87024" y="3854168"/>
            <a:ext cx="5076000" cy="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3459F-785C-B748-8C16-33B52388F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526" y="1187820"/>
            <a:ext cx="1073906" cy="1073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B0FCF5-A0B3-434E-8A15-E71CCD96C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445" y="1217717"/>
            <a:ext cx="1014112" cy="10141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A9A7-7C7B-C94B-945D-144232427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378" y="1257954"/>
            <a:ext cx="933639" cy="933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F18AA-08AA-494B-933C-4FA23DEB6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043" y="1257954"/>
            <a:ext cx="933639" cy="9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3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26720" y="1439185"/>
          <a:ext cx="11484333" cy="495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703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  <a:gridCol w="5307885">
                  <a:extLst>
                    <a:ext uri="{9D8B030D-6E8A-4147-A177-3AD203B41FA5}">
                      <a16:colId xmlns:a16="http://schemas.microsoft.com/office/drawing/2014/main" val="9527303"/>
                    </a:ext>
                  </a:extLst>
                </a:gridCol>
                <a:gridCol w="3377745">
                  <a:extLst>
                    <a:ext uri="{9D8B030D-6E8A-4147-A177-3AD203B41FA5}">
                      <a16:colId xmlns:a16="http://schemas.microsoft.com/office/drawing/2014/main" val="214102032"/>
                    </a:ext>
                  </a:extLst>
                </a:gridCol>
              </a:tblGrid>
              <a:tr h="601691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Timing of occasion and respondent designation</a:t>
                      </a:r>
                    </a:p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As meal or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Other requirements for where</a:t>
                      </a:r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 and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Who with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68123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 Alone 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359853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BREAKFAST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@ WORK / SCHOOL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at Work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or School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2357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EARLY</a:t>
                      </a: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MORNING BITE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Breakfast/Instead of Breakfast And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6845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Breakfast and 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8248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Lunch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2360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ALTERNATIVE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Lunch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Lunch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32268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Lunch and 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08004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 /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SCHOOL BITE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Shortly After Work / School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Just Before Dinner/Appetizers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450896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Dinner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7192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Dinner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5448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Must be Alone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6761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WE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3922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Going To Bed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Middle Of The Night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7310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B6569-EC06-3A45-8C16-879A53B4F29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8867" y="3485126"/>
            <a:ext cx="5940000" cy="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1FF15-718D-3D45-9800-35A31FC1992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4436" y="3485126"/>
            <a:ext cx="5940000" cy="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3A86-B4B5-6746-82F0-7C35AE2C2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699" y="551126"/>
            <a:ext cx="987766" cy="987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7F2EB-7167-AB44-94AF-79FA9F47F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5462" y="551126"/>
            <a:ext cx="987766" cy="9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818186" y="749743"/>
          <a:ext cx="7114518" cy="567744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114518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</a:tblGrid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Breakfast Food (prepared by/for you): (e.g., Eggs, Meat (Bacon, Sausage, Ham), Meat Substitutes (Veggie bacon, sausage), Sandwiches, French Toast, Pancakes, Waffles, etc.))</a:t>
                      </a:r>
                      <a:endParaRPr 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Breakfast Food: (e.g., Breakfast Sandwiches, French Toast, Pancakes, Waffles, Toaster Strudels,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72439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Cereals, Muesli, Granola, Oatmeal, Oats (Hot or Cold)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6759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Bread, Toast, Bakery, Breakfast Pastries, Toaster Pastries (e.g., Bagels, Muffins, Donuts, Croissants, Danishes, Coffee Cakes)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3453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Yogurt and Cheese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11966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Fruits and Vegetables (fresh/raw, in juice, cooked)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3676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Salty or Savory Snacks (e.g., Rice/Soy Cakes/Snacks, Rice Crackers, Chips (of any kind), Cheese Puffs, Pretzels, Popcorn, Snack Mixes, Cracker Chips, Pork Rinds)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0687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Meat Snack/Jerky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58785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Nuts, Seeds, Trail Mixes, Roasted Chickpeas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2763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Crackers/Savory Biscuits, Crispbreads, Rusk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60392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Cookies/Sweet Biscuits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480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Bars or Bites (e.g., Cereal Bars, Granola Bars, Sport Bars, Weight Management Bars, Protein Bars or Bites, Marshmallow Treat Bars,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0261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Sweets, Chocolates, Candy, Gum/Mints, Fruit Snacks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14273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Dessert Items/Snacks (Gelatin, Pudding, Custard, Rice Pudding, Tapioca, Ice Cream, Frozen Yogurt, Sherbet/Sorbet, Popsicles, Frozen Fruit Bars)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50208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 Baked Dessert-Like Items (e.g., Cake, Pie, Cupcakes, Brownies, Snack Cakes, Snack Fruit Pies, Biscotti, Tea Cakes,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7460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Appetizers and Entrees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044065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Main Meal Foods (prepared by/for you): (e.g., Meats, Meat Substitutes (e.g., Veggie Burgers, Chik’n, etc.), Soups, Salads, Sandwiches, Burritos/Wraps, Potatoes/French Fries, Pizza, Pasta, Beans, Appetizers,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4252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Mexican Foods/Snacks (Mexico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021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Brazilian Foods/Snacks (Brazil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04908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Meal Replacement Drinks/Nutritional Drinks/Smoothies/Smoothie Bowls/Shakes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46604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Any Beverage (other than a Meal Replacement Drink/Nutritional Drink/Smoothie/Shake)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2008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818185" y="222764"/>
            <a:ext cx="7114518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CATEGORY DESCRIPTIONS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6926" y="985980"/>
            <a:ext cx="4025943" cy="9946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The category definitions provided to respondents are shown on the right.  For more information on any of the below items, please use the link to the master questionnaire document.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114" y="4266101"/>
            <a:ext cx="1533138" cy="1109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E7DC57-0037-2547-8CA2-1BD54A625E9E}"/>
              </a:ext>
            </a:extLst>
          </p:cNvPr>
          <p:cNvSpPr txBox="1">
            <a:spLocks/>
          </p:cNvSpPr>
          <p:nvPr/>
        </p:nvSpPr>
        <p:spPr>
          <a:xfrm>
            <a:off x="466926" y="1864013"/>
            <a:ext cx="3674251" cy="163078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Question wording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Item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Brands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Channel and retailer lists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50251-F880-48BF-AFF6-43274F022E15}"/>
              </a:ext>
            </a:extLst>
          </p:cNvPr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categories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2469661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26718" y="1683635"/>
          <a:ext cx="11460480" cy="468426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22390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  <a:gridCol w="211015">
                  <a:extLst>
                    <a:ext uri="{9D8B030D-6E8A-4147-A177-3AD203B41FA5}">
                      <a16:colId xmlns:a16="http://schemas.microsoft.com/office/drawing/2014/main" val="3988653655"/>
                    </a:ext>
                  </a:extLst>
                </a:gridCol>
                <a:gridCol w="5627075">
                  <a:extLst>
                    <a:ext uri="{9D8B030D-6E8A-4147-A177-3AD203B41FA5}">
                      <a16:colId xmlns:a16="http://schemas.microsoft.com/office/drawing/2014/main" val="201586123"/>
                    </a:ext>
                  </a:extLst>
                </a:gridCol>
              </a:tblGrid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Grocery Store /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Bakery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Natural/Specialty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Convenience store / Minimarket / gas station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8274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Ethnic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School Kindergarten through Grade 12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375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College / university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5691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Office / workplace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851794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Traditional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Typical food place (taqueria, food, courier, tortería,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1775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or Traveling 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Coffee shop / café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9822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Dedicated Store (such as Tortillería, Butchery, Poultry, Quesería,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quick service restaurant / fast food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9279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Wholesaler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Full-service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0204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Corner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Mall/food court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2929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Stall / Corner Stand / Informal Sale / Semaphore or High Seller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Deli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94840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Hypermarket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Bar / nightclub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428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Ice cream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443053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Club / Gym / sports center / sports field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529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86172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Super Store / Mass Merchandise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Hospital / Long Term Care Facility / Retirement Home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99291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Department store / Retail Store (non-food store such as a department store, hardware store,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Airport or other transit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586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food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Cinema / Movie theater / amusement park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802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Drugstore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Military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2534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Specialty / Gourmet Food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3420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26720" y="1090519"/>
            <a:ext cx="11460480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anklin Gothic Medium Cond"/>
                <a:ea typeface="+mj-ea"/>
                <a:cs typeface="+mj-cs"/>
              </a:defRPr>
            </a:lvl1pPr>
          </a:lstStyle>
          <a:p>
            <a:r>
              <a:rPr lang="en-US" dirty="0"/>
              <a:t>MASTER </a:t>
            </a:r>
            <a:r>
              <a:rPr lang="en-US"/>
              <a:t>CHANNEL LIST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channels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178038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dirty="0"/>
              <a:t>Occasions allow us to move beyond category-first thinking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661" y="1288748"/>
            <a:ext cx="8990237" cy="10476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39" tIns="35069" rIns="70139" bIns="3506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13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Occasions challenge us to think about how to better meet the needs within the occasions compared to our category competitors and against competing categories.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568490"/>
            <a:ext cx="7903403" cy="36016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61" y="2988002"/>
            <a:ext cx="8253257" cy="2762660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Intuitive and globally understood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Provide clarity on what people eat and why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Sharpen our perspective on consumer behavior and trends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Identify white-space and category-adjacent growth opportunities 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Understand truly “ownable” occasions where Kellogg’s can differentiate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innovation and commercialization efforts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M&amp;A activities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7" b="9931"/>
          <a:stretch/>
        </p:blipFill>
        <p:spPr>
          <a:xfrm>
            <a:off x="7903403" y="2568490"/>
            <a:ext cx="4274801" cy="3601684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62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69625" y="2490103"/>
            <a:ext cx="4416907" cy="2224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Occasions will influence all aspects of the business…</a:t>
            </a:r>
          </a:p>
        </p:txBody>
      </p:sp>
      <p:sp>
        <p:nvSpPr>
          <p:cNvPr id="8" name="Trapezoid 7"/>
          <p:cNvSpPr/>
          <p:nvPr/>
        </p:nvSpPr>
        <p:spPr bwMode="auto">
          <a:xfrm>
            <a:off x="10023" y="205594"/>
            <a:ext cx="2469673" cy="279613"/>
          </a:xfrm>
          <a:prstGeom prst="trapezoid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0885" tIns="0" rIns="70885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99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77593" y="2380358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PORTFOLIO</a:t>
            </a: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5194005" y="2326059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Optimize portfolio by maximizing reach &amp;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minimizing duplication</a:t>
            </a:r>
          </a:p>
        </p:txBody>
      </p:sp>
      <p:sp>
        <p:nvSpPr>
          <p:cNvPr id="23" name="Isosceles Triangle 22"/>
          <p:cNvSpPr/>
          <p:nvPr/>
        </p:nvSpPr>
        <p:spPr>
          <a:xfrm rot="5400000" flipH="1">
            <a:off x="4700560" y="2547039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77593" y="5284483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EXECUTION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5194005" y="5227532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in-store execution, activation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and shopper marketing</a:t>
            </a:r>
          </a:p>
        </p:txBody>
      </p:sp>
      <p:sp>
        <p:nvSpPr>
          <p:cNvPr id="24" name="Isosceles Triangle 23"/>
          <p:cNvSpPr/>
          <p:nvPr/>
        </p:nvSpPr>
        <p:spPr>
          <a:xfrm rot="5400000" flipH="1">
            <a:off x="4700560" y="5461666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77593" y="4316442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INNOVATION</a:t>
            </a: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5194005" y="4260375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Identify innovation spaces, inspire ideation, guide and shape development </a:t>
            </a:r>
          </a:p>
        </p:txBody>
      </p:sp>
      <p:sp>
        <p:nvSpPr>
          <p:cNvPr id="25" name="Isosceles Triangle 24"/>
          <p:cNvSpPr/>
          <p:nvPr/>
        </p:nvSpPr>
        <p:spPr>
          <a:xfrm rot="5400000" flipH="1">
            <a:off x="4700560" y="4490123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77593" y="3348400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BRAND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5194005" y="3293217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and build brands by maximizing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relevance, distinctiveness, clarity and credibility </a:t>
            </a:r>
          </a:p>
        </p:txBody>
      </p:sp>
      <p:sp>
        <p:nvSpPr>
          <p:cNvPr id="30" name="Isosceles Triangle 29"/>
          <p:cNvSpPr/>
          <p:nvPr/>
        </p:nvSpPr>
        <p:spPr>
          <a:xfrm rot="5400000" flipH="1">
            <a:off x="4700560" y="3518581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77593" y="1398314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CATEGORY</a:t>
            </a: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5194005" y="1358901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Unlock category growth opportunities both within our current categories as well as expansion </a:t>
            </a:r>
          </a:p>
        </p:txBody>
      </p:sp>
      <p:sp>
        <p:nvSpPr>
          <p:cNvPr id="33" name="Isosceles Triangle 32"/>
          <p:cNvSpPr/>
          <p:nvPr/>
        </p:nvSpPr>
        <p:spPr>
          <a:xfrm rot="5400000" flipH="1">
            <a:off x="4700560" y="1575497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0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Shape Category Growth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957"/>
            <a:ext cx="12178204" cy="3046086"/>
            <a:chOff x="0" y="1754514"/>
            <a:chExt cx="12178204" cy="3046086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4514"/>
              <a:ext cx="7903403" cy="30460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319420"/>
              <a:ext cx="7903403" cy="1916275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Identifying eating occasions where our foods could be relevant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Revealing barriers to consumption that we can overcome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Highlighting key insights to motivate people to choose our category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Guiding us to create new food, pack, and size offerings to better meet people’s needs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500"/>
            <a:stretch/>
          </p:blipFill>
          <p:spPr>
            <a:xfrm>
              <a:off x="7903403" y="1754514"/>
              <a:ext cx="4274801" cy="3046086"/>
            </a:xfrm>
            <a:prstGeom prst="rect">
              <a:avLst/>
            </a:prstGeom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32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Unlock Retailer Execution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000"/>
            <a:ext cx="12192000" cy="3048000"/>
            <a:chOff x="0" y="1752600"/>
            <a:chExt cx="12192000" cy="3048000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2600"/>
              <a:ext cx="7903403" cy="304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818326"/>
              <a:ext cx="7903403" cy="2916548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customer plans to maximize sales within priority occasions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Enabling Sales teams to drive shopper programs with focused occasion messaging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Co-promoting with adjacent categories (fruit or dairy for cereal, beer and soft drinks for salty snacks)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Targeting points of interruption to convert users of competing categories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retailer access to new growth opportunities based on flawless execution in main aisle</a:t>
              </a:r>
            </a:p>
          </p:txBody>
        </p:sp>
        <p:pic>
          <p:nvPicPr>
            <p:cNvPr id="4098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03403" y="1752600"/>
              <a:ext cx="4288597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20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Big Change with a Big Path to Growth!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3370" y="2138865"/>
            <a:ext cx="6202680" cy="3886579"/>
            <a:chOff x="232448" y="1593806"/>
            <a:chExt cx="7562849" cy="4746364"/>
          </a:xfrm>
        </p:grpSpPr>
        <p:sp>
          <p:nvSpPr>
            <p:cNvPr id="4" name="Freeform 3"/>
            <p:cNvSpPr/>
            <p:nvPr/>
          </p:nvSpPr>
          <p:spPr>
            <a:xfrm>
              <a:off x="232448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frame of reference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opportunities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3217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category and brand growth opportunities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by occasion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43190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expanded set of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Retail Environments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led by occasion context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2448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customer execution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3217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Fuel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RGM 2.0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 order to execute Occasion, Brand, Price, Pack, Channel architecture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3190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Identity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shopper engagement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built into POS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532312" y="4902553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Establish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 metrics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within occasion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83120" y="492213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 and understand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consumer behavioral change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30163" y="239449"/>
            <a:ext cx="11217492" cy="134990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The Kellogg's Eating Occasion Framework allows us to unlock significant growth opportunities...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448" y="2138865"/>
            <a:ext cx="5372100" cy="3935077"/>
          </a:xfrm>
          <a:prstGeom prst="rect">
            <a:avLst/>
          </a:prstGeom>
        </p:spPr>
      </p:pic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37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Occasions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71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642" y="1926499"/>
            <a:ext cx="5857907" cy="3140393"/>
            <a:chOff x="121642" y="1698913"/>
            <a:chExt cx="5857907" cy="3140393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209551" y="2402742"/>
              <a:ext cx="5520428" cy="243656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An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eating situation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surrounded by what is happening during a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specific time and/or place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.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This is enhanced by understanding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who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is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they are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why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they are eating, the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retail environment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where food was purchased, as well as the physical circumstances surrounding the occasion.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1642" y="1698913"/>
              <a:ext cx="5857907" cy="52617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AN OCCASION IS...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19DB4480-4503-415E-A8F8-555B87EF71B2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Definition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45A479B-9C51-4C50-B554-BD80729C80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79527" y="3460695"/>
            <a:ext cx="4537488" cy="7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59223" y="968834"/>
            <a:ext cx="5061385" cy="5055723"/>
            <a:chOff x="6459223" y="968834"/>
            <a:chExt cx="5061385" cy="5055723"/>
          </a:xfrm>
        </p:grpSpPr>
        <p:grpSp>
          <p:nvGrpSpPr>
            <p:cNvPr id="5" name="Group 4"/>
            <p:cNvGrpSpPr/>
            <p:nvPr/>
          </p:nvGrpSpPr>
          <p:grpSpPr>
            <a:xfrm>
              <a:off x="6459223" y="968834"/>
              <a:ext cx="5061385" cy="1006429"/>
              <a:chOff x="6459223" y="1298018"/>
              <a:chExt cx="5061385" cy="100642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7340599" y="129801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WHEN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When the eating occasion happens (e.g., at breakfast, between meals, after work, right before going to bed, etc.)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4C3F554-8530-48A2-925A-3CC8045F0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14412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6459223" y="2078107"/>
              <a:ext cx="5061385" cy="812530"/>
              <a:chOff x="6459223" y="2191937"/>
              <a:chExt cx="5061385" cy="812530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340599" y="2191937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WHERE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Where the eating occasion takes place (e.g., at home, in the office, in a restaurant, etc.)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86744B6-370A-491B-BCE2-D25BCC57E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223820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6459223" y="2993481"/>
              <a:ext cx="5061385" cy="1006429"/>
              <a:chOff x="6459223" y="3085858"/>
              <a:chExt cx="5061385" cy="1006429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7340599" y="308585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Why the product is chosen instead of others (e.g., nutritional benefits, relieve boredom, satisfy hunger, within reach, etc.)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1FF4724-B583-45DB-91BE-14DF1682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322907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6459223" y="4102754"/>
              <a:ext cx="5061385" cy="1006429"/>
              <a:chOff x="6459223" y="3979779"/>
              <a:chExt cx="5061385" cy="100642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340599" y="3979779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WHO/WHO WITH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Who consumes the product and with whom (e.g., children at breakfast with parents, young millennials alone at night, etc.)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EACBBD4-346E-461B-864C-61743CB4B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122993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459223" y="5212027"/>
              <a:ext cx="5061385" cy="812530"/>
              <a:chOff x="6459223" y="4873699"/>
              <a:chExt cx="5061385" cy="81253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7340599" y="4873699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What is eaten (e.g. trial mix, granola bar with a cup of coffee, cereal with yogurt, etc.)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57F8C88-DFC4-441A-AC90-E88B85CA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919964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87187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ysClr val="windowText" lastClr="000000"/>
      </a:dk1>
      <a:lt1>
        <a:sysClr val="window" lastClr="FFFFFF"/>
      </a:lt1>
      <a:dk2>
        <a:srgbClr val="DB1348"/>
      </a:dk2>
      <a:lt2>
        <a:srgbClr val="E7E6E6"/>
      </a:lt2>
      <a:accent1>
        <a:srgbClr val="DB1348"/>
      </a:accent1>
      <a:accent2>
        <a:srgbClr val="B68F68"/>
      </a:accent2>
      <a:accent3>
        <a:srgbClr val="003960"/>
      </a:accent3>
      <a:accent4>
        <a:srgbClr val="43BDA0"/>
      </a:accent4>
      <a:accent5>
        <a:srgbClr val="F9B9CA"/>
      </a:accent5>
      <a:accent6>
        <a:srgbClr val="61BBFF"/>
      </a:accent6>
      <a:hlink>
        <a:srgbClr val="0563C1"/>
      </a:hlink>
      <a:folHlink>
        <a:srgbClr val="954F72"/>
      </a:folHlink>
    </a:clrScheme>
    <a:fontScheme name="Custom 3">
      <a:majorFont>
        <a:latin typeface="Franklin Gothic Medium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ec1b29e6-e26b-4d1e-b2d9-f912f141c59c" Revision="1" Stencil="System.MyShapes" StencilVersion="1.0"/>
</Control>
</file>

<file path=customXml/itemProps1.xml><?xml version="1.0" encoding="utf-8"?>
<ds:datastoreItem xmlns:ds="http://schemas.openxmlformats.org/officeDocument/2006/customXml" ds:itemID="{BAB49D65-AF3C-4B7A-8699-01D8F8135DA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5123</Words>
  <Application>Microsoft Office PowerPoint</Application>
  <PresentationFormat>Widescreen</PresentationFormat>
  <Paragraphs>954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Narrow</vt:lpstr>
      <vt:lpstr>Calibri</vt:lpstr>
      <vt:lpstr>Corbel</vt:lpstr>
      <vt:lpstr>Franklin Gothic Book</vt:lpstr>
      <vt:lpstr>Franklin Gothic Medium</vt:lpstr>
      <vt:lpstr>Franklin Gothic Medium Cond</vt:lpstr>
      <vt:lpstr>1_Office Theme</vt:lpstr>
      <vt:lpstr>Kellogg’s  Eating Occasions Framework</vt:lpstr>
      <vt:lpstr>PowerPoint Presentation</vt:lpstr>
      <vt:lpstr>Occasions allow us to move beyond category-first thinking</vt:lpstr>
      <vt:lpstr>Occasions will influence all aspects of the business…</vt:lpstr>
      <vt:lpstr>Eating Occasions Shape Category Growth</vt:lpstr>
      <vt:lpstr>Eating Occasions Unlock Retailer Execution</vt:lpstr>
      <vt:lpstr>This is a Big Change with a Big Path to Growth!</vt:lpstr>
      <vt:lpstr>Understanding Occasions</vt:lpstr>
      <vt:lpstr>PowerPoint Presentation</vt:lpstr>
      <vt:lpstr>PowerPoint Presentation</vt:lpstr>
      <vt:lpstr>PowerPoint Presentation</vt:lpstr>
      <vt:lpstr>By understanding our strategic goals for the framework and applying the eating occasion definition, we developed a data-driven eating occasion framework. </vt:lpstr>
      <vt:lpstr>Sample &amp; Method</vt:lpstr>
      <vt:lpstr>Kellogg’s  Eating Occasion Framework</vt:lpstr>
      <vt:lpstr>Unweighted [weighted] Base: Eating Occasions among Age 4-70                             .See notes section for more information. When viewed as a total population, children age 4-12 and adults/teens age 13-70 have been weighted to match population proportions. </vt:lpstr>
      <vt:lpstr>PowerPoint Presentation</vt:lpstr>
      <vt:lpstr>Occasion Profiles</vt:lpstr>
      <vt:lpstr>EARLY MORNING BITE</vt:lpstr>
      <vt:lpstr>EARLY MORNING BITE</vt:lpstr>
      <vt:lpstr>EARLY MORNING BITE</vt:lpstr>
      <vt:lpstr>APPENDIX</vt:lpstr>
      <vt:lpstr>OCCASION PROFILE GUIDE</vt:lpstr>
      <vt:lpstr>OCCASION PROFILE GUIDE</vt:lpstr>
      <vt:lpstr>OCCASION PROFILE GUIDE</vt:lpstr>
      <vt:lpstr>OCCASION DEFINITIONS</vt:lpstr>
      <vt:lpstr>OCCASION DEFINITIONS</vt:lpstr>
      <vt:lpstr>Questionnaire Information</vt:lpstr>
      <vt:lpstr>Questionnaire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CATEGORY PROFILE  INTERPRETATION GUIDE</dc:title>
  <dc:creator>Anuradha Nawkhare</dc:creator>
  <cp:lastModifiedBy>Anuradha Nawkhare</cp:lastModifiedBy>
  <cp:revision>229</cp:revision>
  <dcterms:created xsi:type="dcterms:W3CDTF">2019-10-01T06:27:22Z</dcterms:created>
  <dcterms:modified xsi:type="dcterms:W3CDTF">2021-04-14T09:05:17Z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